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</p:sldIdLst>
  <p:sldSz cy="5143500" cx="9144000"/>
  <p:notesSz cx="6858000" cy="9144000"/>
  <p:embeddedFontLst>
    <p:embeddedFont>
      <p:font typeface="Roboto"/>
      <p:regular r:id="rId59"/>
      <p:bold r:id="rId60"/>
      <p:italic r:id="rId61"/>
      <p:boldItalic r:id="rId62"/>
    </p:embeddedFont>
    <p:embeddedFont>
      <p:font typeface="Oswald"/>
      <p:regular r:id="rId63"/>
      <p:bold r:id="rId64"/>
    </p:embeddedFont>
    <p:embeddedFont>
      <p:font typeface="Luckiest Guy"/>
      <p:regular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Roboto-boldItalic.fntdata"/><Relationship Id="rId61" Type="http://schemas.openxmlformats.org/officeDocument/2006/relationships/font" Target="fonts/Roboto-italic.fntdata"/><Relationship Id="rId20" Type="http://schemas.openxmlformats.org/officeDocument/2006/relationships/slide" Target="slides/slide16.xml"/><Relationship Id="rId64" Type="http://schemas.openxmlformats.org/officeDocument/2006/relationships/font" Target="fonts/Oswald-bold.fntdata"/><Relationship Id="rId63" Type="http://schemas.openxmlformats.org/officeDocument/2006/relationships/font" Target="fonts/Oswald-regular.fntdata"/><Relationship Id="rId22" Type="http://schemas.openxmlformats.org/officeDocument/2006/relationships/slide" Target="slides/slide18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7.xml"/><Relationship Id="rId65" Type="http://schemas.openxmlformats.org/officeDocument/2006/relationships/font" Target="fonts/LuckiestGuy-regular.fntdata"/><Relationship Id="rId24" Type="http://schemas.openxmlformats.org/officeDocument/2006/relationships/slide" Target="slides/slide20.xml"/><Relationship Id="rId68" Type="http://schemas.openxmlformats.org/officeDocument/2006/relationships/font" Target="fonts/OpenSans-italic.fntdata"/><Relationship Id="rId23" Type="http://schemas.openxmlformats.org/officeDocument/2006/relationships/slide" Target="slides/slide19.xml"/><Relationship Id="rId67" Type="http://schemas.openxmlformats.org/officeDocument/2006/relationships/font" Target="fonts/OpenSans-bold.fntdata"/><Relationship Id="rId60" Type="http://schemas.openxmlformats.org/officeDocument/2006/relationships/font" Target="fonts/Robot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-regular.fntdata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Shape 3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Shape 4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Shape 5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Shape 5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Shape 6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Shape 6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Shape 6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Shape 6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Shape 6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Shape 7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Shape 7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Shape 8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Shape 8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Shape 8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Shape 9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Shape 9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 INCENTIVE BADGING TO THE SHARE ICON ON MAIN LANDING PAGE 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CCCCC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11" Type="http://schemas.openxmlformats.org/officeDocument/2006/relationships/image" Target="../media/image37.png"/><Relationship Id="rId10" Type="http://schemas.openxmlformats.org/officeDocument/2006/relationships/image" Target="../media/image35.png"/><Relationship Id="rId12" Type="http://schemas.openxmlformats.org/officeDocument/2006/relationships/image" Target="../media/image36.png"/><Relationship Id="rId9" Type="http://schemas.openxmlformats.org/officeDocument/2006/relationships/image" Target="../media/image33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Relationship Id="rId7" Type="http://schemas.openxmlformats.org/officeDocument/2006/relationships/image" Target="../media/image25.png"/><Relationship Id="rId8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10" Type="http://schemas.openxmlformats.org/officeDocument/2006/relationships/image" Target="../media/image47.png"/><Relationship Id="rId9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Relationship Id="rId4" Type="http://schemas.openxmlformats.org/officeDocument/2006/relationships/hyperlink" Target="https://www.youtube.com/watch?v=XW2KcCl1tu8" TargetMode="External"/><Relationship Id="rId5" Type="http://schemas.openxmlformats.org/officeDocument/2006/relationships/image" Target="../media/image56.gif"/><Relationship Id="rId6" Type="http://schemas.openxmlformats.org/officeDocument/2006/relationships/image" Target="../media/image49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XW2KcCl1tu8" TargetMode="External"/><Relationship Id="rId4" Type="http://schemas.openxmlformats.org/officeDocument/2006/relationships/image" Target="../media/image5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jpg"/><Relationship Id="rId4" Type="http://schemas.openxmlformats.org/officeDocument/2006/relationships/image" Target="../media/image50.gif"/><Relationship Id="rId5" Type="http://schemas.openxmlformats.org/officeDocument/2006/relationships/image" Target="../media/image1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3.gif"/><Relationship Id="rId4" Type="http://schemas.openxmlformats.org/officeDocument/2006/relationships/image" Target="../media/image5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63.png"/><Relationship Id="rId5" Type="http://schemas.openxmlformats.org/officeDocument/2006/relationships/image" Target="../media/image62.png"/><Relationship Id="rId6" Type="http://schemas.openxmlformats.org/officeDocument/2006/relationships/image" Target="../media/image106.png"/><Relationship Id="rId7" Type="http://schemas.openxmlformats.org/officeDocument/2006/relationships/image" Target="../media/image5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4.jp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70.png"/><Relationship Id="rId10" Type="http://schemas.openxmlformats.org/officeDocument/2006/relationships/image" Target="../media/image73.png"/><Relationship Id="rId13" Type="http://schemas.openxmlformats.org/officeDocument/2006/relationships/image" Target="../media/image72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8.png"/><Relationship Id="rId4" Type="http://schemas.openxmlformats.org/officeDocument/2006/relationships/image" Target="../media/image66.png"/><Relationship Id="rId9" Type="http://schemas.openxmlformats.org/officeDocument/2006/relationships/image" Target="../media/image69.png"/><Relationship Id="rId15" Type="http://schemas.openxmlformats.org/officeDocument/2006/relationships/image" Target="../media/image75.png"/><Relationship Id="rId14" Type="http://schemas.openxmlformats.org/officeDocument/2006/relationships/image" Target="../media/image74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2.gif"/><Relationship Id="rId10" Type="http://schemas.openxmlformats.org/officeDocument/2006/relationships/image" Target="../media/image85.gi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2.png"/><Relationship Id="rId4" Type="http://schemas.openxmlformats.org/officeDocument/2006/relationships/image" Target="../media/image77.png"/><Relationship Id="rId9" Type="http://schemas.openxmlformats.org/officeDocument/2006/relationships/image" Target="../media/image59.png"/><Relationship Id="rId5" Type="http://schemas.openxmlformats.org/officeDocument/2006/relationships/image" Target="../media/image76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Relationship Id="rId8" Type="http://schemas.openxmlformats.org/officeDocument/2006/relationships/image" Target="../media/image8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Relationship Id="rId4" Type="http://schemas.openxmlformats.org/officeDocument/2006/relationships/image" Target="../media/image60.png"/><Relationship Id="rId9" Type="http://schemas.openxmlformats.org/officeDocument/2006/relationships/image" Target="../media/image89.png"/><Relationship Id="rId5" Type="http://schemas.openxmlformats.org/officeDocument/2006/relationships/image" Target="../media/image84.png"/><Relationship Id="rId6" Type="http://schemas.openxmlformats.org/officeDocument/2006/relationships/image" Target="../media/image83.png"/><Relationship Id="rId7" Type="http://schemas.openxmlformats.org/officeDocument/2006/relationships/image" Target="../media/image86.png"/><Relationship Id="rId8" Type="http://schemas.openxmlformats.org/officeDocument/2006/relationships/image" Target="../media/image9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Relationship Id="rId4" Type="http://schemas.openxmlformats.org/officeDocument/2006/relationships/image" Target="../media/image87.gif"/><Relationship Id="rId9" Type="http://schemas.openxmlformats.org/officeDocument/2006/relationships/image" Target="../media/image98.png"/><Relationship Id="rId5" Type="http://schemas.openxmlformats.org/officeDocument/2006/relationships/image" Target="../media/image88.gif"/><Relationship Id="rId6" Type="http://schemas.openxmlformats.org/officeDocument/2006/relationships/image" Target="../media/image91.png"/><Relationship Id="rId7" Type="http://schemas.openxmlformats.org/officeDocument/2006/relationships/image" Target="../media/image92.png"/><Relationship Id="rId8" Type="http://schemas.openxmlformats.org/officeDocument/2006/relationships/image" Target="../media/image94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3.png"/><Relationship Id="rId4" Type="http://schemas.openxmlformats.org/officeDocument/2006/relationships/image" Target="../media/image106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7.gif"/><Relationship Id="rId4" Type="http://schemas.openxmlformats.org/officeDocument/2006/relationships/image" Target="../media/image101.gif"/><Relationship Id="rId5" Type="http://schemas.openxmlformats.org/officeDocument/2006/relationships/image" Target="../media/image102.gif"/><Relationship Id="rId6" Type="http://schemas.openxmlformats.org/officeDocument/2006/relationships/image" Target="../media/image103.gif"/><Relationship Id="rId7" Type="http://schemas.openxmlformats.org/officeDocument/2006/relationships/image" Target="../media/image85.gif"/><Relationship Id="rId8" Type="http://schemas.openxmlformats.org/officeDocument/2006/relationships/image" Target="../media/image105.gif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9.gif"/><Relationship Id="rId10" Type="http://schemas.openxmlformats.org/officeDocument/2006/relationships/image" Target="../media/image111.png"/><Relationship Id="rId13" Type="http://schemas.openxmlformats.org/officeDocument/2006/relationships/image" Target="../media/image113.gif"/><Relationship Id="rId12" Type="http://schemas.openxmlformats.org/officeDocument/2006/relationships/image" Target="../media/image105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4.png"/><Relationship Id="rId4" Type="http://schemas.openxmlformats.org/officeDocument/2006/relationships/image" Target="../media/image107.png"/><Relationship Id="rId9" Type="http://schemas.openxmlformats.org/officeDocument/2006/relationships/image" Target="../media/image64.png"/><Relationship Id="rId5" Type="http://schemas.openxmlformats.org/officeDocument/2006/relationships/image" Target="../media/image108.png"/><Relationship Id="rId6" Type="http://schemas.openxmlformats.org/officeDocument/2006/relationships/image" Target="../media/image58.png"/><Relationship Id="rId7" Type="http://schemas.openxmlformats.org/officeDocument/2006/relationships/image" Target="../media/image66.png"/><Relationship Id="rId8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5.gif"/><Relationship Id="rId4" Type="http://schemas.openxmlformats.org/officeDocument/2006/relationships/image" Target="../media/image148.png"/><Relationship Id="rId5" Type="http://schemas.openxmlformats.org/officeDocument/2006/relationships/image" Target="../media/image116.png"/><Relationship Id="rId6" Type="http://schemas.openxmlformats.org/officeDocument/2006/relationships/image" Target="../media/image117.gif"/><Relationship Id="rId7" Type="http://schemas.openxmlformats.org/officeDocument/2006/relationships/image" Target="../media/image121.gif"/><Relationship Id="rId8" Type="http://schemas.openxmlformats.org/officeDocument/2006/relationships/image" Target="../media/image1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4.png"/><Relationship Id="rId4" Type="http://schemas.openxmlformats.org/officeDocument/2006/relationships/image" Target="../media/image119.gif"/><Relationship Id="rId5" Type="http://schemas.openxmlformats.org/officeDocument/2006/relationships/image" Target="../media/image122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0.gif"/><Relationship Id="rId4" Type="http://schemas.openxmlformats.org/officeDocument/2006/relationships/image" Target="../media/image1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6.gif"/><Relationship Id="rId4" Type="http://schemas.openxmlformats.org/officeDocument/2006/relationships/image" Target="../media/image17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32.png"/><Relationship Id="rId22" Type="http://schemas.openxmlformats.org/officeDocument/2006/relationships/image" Target="../media/image139.png"/><Relationship Id="rId21" Type="http://schemas.openxmlformats.org/officeDocument/2006/relationships/image" Target="../media/image135.png"/><Relationship Id="rId24" Type="http://schemas.openxmlformats.org/officeDocument/2006/relationships/image" Target="../media/image136.gif"/><Relationship Id="rId23" Type="http://schemas.openxmlformats.org/officeDocument/2006/relationships/image" Target="../media/image137.gi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Relationship Id="rId4" Type="http://schemas.openxmlformats.org/officeDocument/2006/relationships/image" Target="../media/image125.png"/><Relationship Id="rId9" Type="http://schemas.openxmlformats.org/officeDocument/2006/relationships/image" Target="../media/image64.png"/><Relationship Id="rId26" Type="http://schemas.openxmlformats.org/officeDocument/2006/relationships/image" Target="../media/image82.gif"/><Relationship Id="rId25" Type="http://schemas.openxmlformats.org/officeDocument/2006/relationships/image" Target="../media/image102.gif"/><Relationship Id="rId28" Type="http://schemas.openxmlformats.org/officeDocument/2006/relationships/image" Target="../media/image138.gif"/><Relationship Id="rId27" Type="http://schemas.openxmlformats.org/officeDocument/2006/relationships/image" Target="../media/image81.png"/><Relationship Id="rId5" Type="http://schemas.openxmlformats.org/officeDocument/2006/relationships/image" Target="../media/image127.gif"/><Relationship Id="rId6" Type="http://schemas.openxmlformats.org/officeDocument/2006/relationships/image" Target="../media/image128.png"/><Relationship Id="rId29" Type="http://schemas.openxmlformats.org/officeDocument/2006/relationships/image" Target="../media/image3.png"/><Relationship Id="rId7" Type="http://schemas.openxmlformats.org/officeDocument/2006/relationships/image" Target="../media/image133.png"/><Relationship Id="rId8" Type="http://schemas.openxmlformats.org/officeDocument/2006/relationships/image" Target="../media/image89.png"/><Relationship Id="rId31" Type="http://schemas.openxmlformats.org/officeDocument/2006/relationships/image" Target="../media/image74.png"/><Relationship Id="rId30" Type="http://schemas.openxmlformats.org/officeDocument/2006/relationships/image" Target="../media/image59.png"/><Relationship Id="rId11" Type="http://schemas.openxmlformats.org/officeDocument/2006/relationships/image" Target="../media/image70.png"/><Relationship Id="rId33" Type="http://schemas.openxmlformats.org/officeDocument/2006/relationships/image" Target="../media/image108.png"/><Relationship Id="rId10" Type="http://schemas.openxmlformats.org/officeDocument/2006/relationships/image" Target="../media/image134.png"/><Relationship Id="rId32" Type="http://schemas.openxmlformats.org/officeDocument/2006/relationships/image" Target="../media/image75.png"/><Relationship Id="rId13" Type="http://schemas.openxmlformats.org/officeDocument/2006/relationships/image" Target="../media/image131.png"/><Relationship Id="rId12" Type="http://schemas.openxmlformats.org/officeDocument/2006/relationships/image" Target="../media/image129.png"/><Relationship Id="rId15" Type="http://schemas.openxmlformats.org/officeDocument/2006/relationships/image" Target="../media/image66.png"/><Relationship Id="rId14" Type="http://schemas.openxmlformats.org/officeDocument/2006/relationships/image" Target="../media/image65.png"/><Relationship Id="rId17" Type="http://schemas.openxmlformats.org/officeDocument/2006/relationships/image" Target="../media/image130.png"/><Relationship Id="rId16" Type="http://schemas.openxmlformats.org/officeDocument/2006/relationships/image" Target="../media/image58.png"/><Relationship Id="rId19" Type="http://schemas.openxmlformats.org/officeDocument/2006/relationships/image" Target="../media/image80.png"/><Relationship Id="rId18" Type="http://schemas.openxmlformats.org/officeDocument/2006/relationships/image" Target="../media/image7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9.png"/><Relationship Id="rId4" Type="http://schemas.openxmlformats.org/officeDocument/2006/relationships/image" Target="../media/image141.png"/><Relationship Id="rId5" Type="http://schemas.openxmlformats.org/officeDocument/2006/relationships/image" Target="../media/image18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4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3.png"/><Relationship Id="rId4" Type="http://schemas.openxmlformats.org/officeDocument/2006/relationships/image" Target="../media/image142.png"/><Relationship Id="rId5" Type="http://schemas.openxmlformats.org/officeDocument/2006/relationships/image" Target="../media/image1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0.png"/><Relationship Id="rId4" Type="http://schemas.openxmlformats.org/officeDocument/2006/relationships/image" Target="../media/image141.png"/><Relationship Id="rId5" Type="http://schemas.openxmlformats.org/officeDocument/2006/relationships/image" Target="../media/image19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7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2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5" Type="http://schemas.openxmlformats.org/officeDocument/2006/relationships/image" Target="../media/image155.png"/><Relationship Id="rId6" Type="http://schemas.openxmlformats.org/officeDocument/2006/relationships/image" Target="../media/image154.png"/><Relationship Id="rId7" Type="http://schemas.openxmlformats.org/officeDocument/2006/relationships/image" Target="../media/image150.png"/><Relationship Id="rId8" Type="http://schemas.openxmlformats.org/officeDocument/2006/relationships/image" Target="../media/image153.png"/><Relationship Id="rId11" Type="http://schemas.openxmlformats.org/officeDocument/2006/relationships/image" Target="../media/image158.png"/><Relationship Id="rId10" Type="http://schemas.openxmlformats.org/officeDocument/2006/relationships/image" Target="../media/image157.png"/><Relationship Id="rId13" Type="http://schemas.openxmlformats.org/officeDocument/2006/relationships/image" Target="../media/image160.png"/><Relationship Id="rId12" Type="http://schemas.openxmlformats.org/officeDocument/2006/relationships/image" Target="../media/image159.png"/><Relationship Id="rId15" Type="http://schemas.openxmlformats.org/officeDocument/2006/relationships/image" Target="../media/image141.png"/><Relationship Id="rId14" Type="http://schemas.openxmlformats.org/officeDocument/2006/relationships/image" Target="../media/image16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3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5" Type="http://schemas.openxmlformats.org/officeDocument/2006/relationships/image" Target="../media/image162.png"/><Relationship Id="rId6" Type="http://schemas.openxmlformats.org/officeDocument/2006/relationships/image" Target="../media/image165.png"/><Relationship Id="rId7" Type="http://schemas.openxmlformats.org/officeDocument/2006/relationships/image" Target="../media/image164.png"/><Relationship Id="rId8" Type="http://schemas.openxmlformats.org/officeDocument/2006/relationships/image" Target="../media/image166.png"/><Relationship Id="rId10" Type="http://schemas.openxmlformats.org/officeDocument/2006/relationships/image" Target="../media/image16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43.png"/><Relationship Id="rId4" Type="http://schemas.openxmlformats.org/officeDocument/2006/relationships/image" Target="../media/image163.png"/><Relationship Id="rId9" Type="http://schemas.openxmlformats.org/officeDocument/2006/relationships/image" Target="../media/image167.png"/><Relationship Id="rId5" Type="http://schemas.openxmlformats.org/officeDocument/2006/relationships/image" Target="../media/image162.png"/><Relationship Id="rId6" Type="http://schemas.openxmlformats.org/officeDocument/2006/relationships/image" Target="../media/image165.png"/><Relationship Id="rId7" Type="http://schemas.openxmlformats.org/officeDocument/2006/relationships/image" Target="../media/image164.png"/><Relationship Id="rId8" Type="http://schemas.openxmlformats.org/officeDocument/2006/relationships/image" Target="../media/image166.png"/><Relationship Id="rId10" Type="http://schemas.openxmlformats.org/officeDocument/2006/relationships/image" Target="../media/image1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8.gif"/><Relationship Id="rId6" Type="http://schemas.openxmlformats.org/officeDocument/2006/relationships/image" Target="../media/image170.png"/><Relationship Id="rId7" Type="http://schemas.openxmlformats.org/officeDocument/2006/relationships/image" Target="../media/image177.gif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71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93.png"/><Relationship Id="rId4" Type="http://schemas.openxmlformats.org/officeDocument/2006/relationships/image" Target="../media/image191.png"/><Relationship Id="rId5" Type="http://schemas.openxmlformats.org/officeDocument/2006/relationships/image" Target="../media/image194.png"/><Relationship Id="rId6" Type="http://schemas.openxmlformats.org/officeDocument/2006/relationships/image" Target="../media/image18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7.gif"/><Relationship Id="rId4" Type="http://schemas.openxmlformats.org/officeDocument/2006/relationships/image" Target="../media/image170.png"/><Relationship Id="rId5" Type="http://schemas.openxmlformats.org/officeDocument/2006/relationships/image" Target="../media/image193.png"/><Relationship Id="rId6" Type="http://schemas.openxmlformats.org/officeDocument/2006/relationships/image" Target="../media/image19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9" Type="http://schemas.openxmlformats.org/officeDocument/2006/relationships/image" Target="../media/image187.png"/><Relationship Id="rId5" Type="http://schemas.openxmlformats.org/officeDocument/2006/relationships/image" Target="../media/image185.png"/><Relationship Id="rId6" Type="http://schemas.openxmlformats.org/officeDocument/2006/relationships/image" Target="../media/image184.png"/><Relationship Id="rId7" Type="http://schemas.openxmlformats.org/officeDocument/2006/relationships/image" Target="../media/image174.png"/><Relationship Id="rId8" Type="http://schemas.openxmlformats.org/officeDocument/2006/relationships/image" Target="../media/image175.png"/><Relationship Id="rId10" Type="http://schemas.openxmlformats.org/officeDocument/2006/relationships/image" Target="../media/image18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96.png"/><Relationship Id="rId4" Type="http://schemas.openxmlformats.org/officeDocument/2006/relationships/image" Target="../media/image19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3.png"/><Relationship Id="rId4" Type="http://schemas.openxmlformats.org/officeDocument/2006/relationships/image" Target="../media/image163.png"/><Relationship Id="rId5" Type="http://schemas.openxmlformats.org/officeDocument/2006/relationships/image" Target="../media/image1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3.png"/><Relationship Id="rId4" Type="http://schemas.openxmlformats.org/officeDocument/2006/relationships/image" Target="../media/image163.png"/><Relationship Id="rId5" Type="http://schemas.openxmlformats.org/officeDocument/2006/relationships/image" Target="../media/image18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99.png"/><Relationship Id="rId4" Type="http://schemas.openxmlformats.org/officeDocument/2006/relationships/image" Target="../media/image179.png"/><Relationship Id="rId9" Type="http://schemas.openxmlformats.org/officeDocument/2006/relationships/image" Target="../media/image181.png"/><Relationship Id="rId5" Type="http://schemas.openxmlformats.org/officeDocument/2006/relationships/image" Target="../media/image195.png"/><Relationship Id="rId6" Type="http://schemas.openxmlformats.org/officeDocument/2006/relationships/image" Target="../media/image189.png"/><Relationship Id="rId7" Type="http://schemas.openxmlformats.org/officeDocument/2006/relationships/image" Target="../media/image141.png"/><Relationship Id="rId8" Type="http://schemas.openxmlformats.org/officeDocument/2006/relationships/image" Target="../media/image201.png"/><Relationship Id="rId11" Type="http://schemas.openxmlformats.org/officeDocument/2006/relationships/image" Target="../media/image168.png"/><Relationship Id="rId10" Type="http://schemas.openxmlformats.org/officeDocument/2006/relationships/image" Target="../media/image19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05.png"/><Relationship Id="rId4" Type="http://schemas.openxmlformats.org/officeDocument/2006/relationships/image" Target="../media/image203.png"/><Relationship Id="rId9" Type="http://schemas.openxmlformats.org/officeDocument/2006/relationships/image" Target="../media/image144.png"/><Relationship Id="rId5" Type="http://schemas.openxmlformats.org/officeDocument/2006/relationships/image" Target="../media/image202.png"/><Relationship Id="rId6" Type="http://schemas.openxmlformats.org/officeDocument/2006/relationships/image" Target="../media/image180.png"/><Relationship Id="rId7" Type="http://schemas.openxmlformats.org/officeDocument/2006/relationships/image" Target="../media/image204.png"/><Relationship Id="rId8" Type="http://schemas.openxmlformats.org/officeDocument/2006/relationships/image" Target="../media/image200.jpg"/><Relationship Id="rId11" Type="http://schemas.openxmlformats.org/officeDocument/2006/relationships/image" Target="../media/image179.png"/><Relationship Id="rId10" Type="http://schemas.openxmlformats.org/officeDocument/2006/relationships/image" Target="../media/image197.png"/><Relationship Id="rId13" Type="http://schemas.openxmlformats.org/officeDocument/2006/relationships/image" Target="../media/image181.png"/><Relationship Id="rId12" Type="http://schemas.openxmlformats.org/officeDocument/2006/relationships/image" Target="../media/image14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05.png"/><Relationship Id="rId4" Type="http://schemas.openxmlformats.org/officeDocument/2006/relationships/image" Target="../media/image203.png"/><Relationship Id="rId9" Type="http://schemas.openxmlformats.org/officeDocument/2006/relationships/image" Target="../media/image200.jpg"/><Relationship Id="rId5" Type="http://schemas.openxmlformats.org/officeDocument/2006/relationships/image" Target="../media/image202.png"/><Relationship Id="rId6" Type="http://schemas.openxmlformats.org/officeDocument/2006/relationships/image" Target="../media/image180.png"/><Relationship Id="rId7" Type="http://schemas.openxmlformats.org/officeDocument/2006/relationships/image" Target="../media/image141.png"/><Relationship Id="rId8" Type="http://schemas.openxmlformats.org/officeDocument/2006/relationships/image" Target="../media/image204.png"/><Relationship Id="rId11" Type="http://schemas.openxmlformats.org/officeDocument/2006/relationships/image" Target="../media/image197.png"/><Relationship Id="rId10" Type="http://schemas.openxmlformats.org/officeDocument/2006/relationships/image" Target="../media/image144.png"/><Relationship Id="rId13" Type="http://schemas.openxmlformats.org/officeDocument/2006/relationships/image" Target="../media/image169.png"/><Relationship Id="rId12" Type="http://schemas.openxmlformats.org/officeDocument/2006/relationships/image" Target="../media/image168.png"/><Relationship Id="rId15" Type="http://schemas.openxmlformats.org/officeDocument/2006/relationships/image" Target="../media/image181.png"/><Relationship Id="rId14" Type="http://schemas.openxmlformats.org/officeDocument/2006/relationships/image" Target="../media/image17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99.png"/><Relationship Id="rId4" Type="http://schemas.openxmlformats.org/officeDocument/2006/relationships/image" Target="../media/image208.png"/><Relationship Id="rId9" Type="http://schemas.openxmlformats.org/officeDocument/2006/relationships/image" Target="../media/image141.png"/><Relationship Id="rId5" Type="http://schemas.openxmlformats.org/officeDocument/2006/relationships/image" Target="../media/image207.png"/><Relationship Id="rId6" Type="http://schemas.openxmlformats.org/officeDocument/2006/relationships/image" Target="../media/image206.png"/><Relationship Id="rId7" Type="http://schemas.openxmlformats.org/officeDocument/2006/relationships/image" Target="../media/image197.png"/><Relationship Id="rId8" Type="http://schemas.openxmlformats.org/officeDocument/2006/relationships/image" Target="../media/image179.png"/><Relationship Id="rId11" Type="http://schemas.openxmlformats.org/officeDocument/2006/relationships/image" Target="../media/image192.png"/><Relationship Id="rId10" Type="http://schemas.openxmlformats.org/officeDocument/2006/relationships/image" Target="../media/image18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ocs.google.com/spreadsheets/d/1pkuDdwKRnd4O0wjpIKlsqKwcD1ZtrYAxPtWBm5tHryw/edit#gid=0" TargetMode="External"/><Relationship Id="rId4" Type="http://schemas.openxmlformats.org/officeDocument/2006/relationships/hyperlink" Target="https://drive.google.com/drive/folders/0BymUgcUWXfeuekpwMnFDV3ZNUXc" TargetMode="External"/><Relationship Id="rId5" Type="http://schemas.openxmlformats.org/officeDocument/2006/relationships/hyperlink" Target="https://drive.google.com/drive/folders/0BymUgcUWXfeuZlRxaXI1dFdYd28" TargetMode="External"/><Relationship Id="rId6" Type="http://schemas.openxmlformats.org/officeDocument/2006/relationships/hyperlink" Target="https://drive.google.com/drive/folders/0BymUgcUWXfeuY0FETUVDOGk2Y2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11" Type="http://schemas.openxmlformats.org/officeDocument/2006/relationships/image" Target="../media/image40.png"/><Relationship Id="rId10" Type="http://schemas.openxmlformats.org/officeDocument/2006/relationships/image" Target="../media/image32.png"/><Relationship Id="rId9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41.png"/><Relationship Id="rId8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5225" y="2700"/>
            <a:ext cx="9144000" cy="51435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/>
        </p:nvSpPr>
        <p:spPr>
          <a:xfrm>
            <a:off x="444775" y="4331000"/>
            <a:ext cx="4440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>
                <a:latin typeface="Luckiest Guy"/>
                <a:ea typeface="Luckiest Guy"/>
                <a:cs typeface="Luckiest Guy"/>
                <a:sym typeface="Luckiest Guy"/>
              </a:rPr>
              <a:t>Visual DESIGN DECK</a:t>
            </a:r>
          </a:p>
        </p:txBody>
      </p:sp>
      <p:sp>
        <p:nvSpPr>
          <p:cNvPr id="56" name="Shape 56"/>
          <p:cNvSpPr txBox="1"/>
          <p:nvPr/>
        </p:nvSpPr>
        <p:spPr>
          <a:xfrm>
            <a:off x="475175" y="4639400"/>
            <a:ext cx="44409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434343"/>
                </a:solidFill>
                <a:latin typeface="Luckiest Guy"/>
                <a:ea typeface="Luckiest Guy"/>
                <a:cs typeface="Luckiest Guy"/>
                <a:sym typeface="Luckiest Guy"/>
              </a:rPr>
              <a:t>August </a:t>
            </a:r>
            <a:r>
              <a:rPr lang="en" sz="800">
                <a:solidFill>
                  <a:srgbClr val="434343"/>
                </a:solidFill>
                <a:latin typeface="Luckiest Guy"/>
                <a:ea typeface="Luckiest Guy"/>
                <a:cs typeface="Luckiest Guy"/>
                <a:sym typeface="Luckiest Guy"/>
              </a:rPr>
              <a:t>9, 2017</a:t>
            </a:r>
          </a:p>
        </p:txBody>
      </p:sp>
      <p:pic>
        <p:nvPicPr>
          <p:cNvPr id="57" name="Shape 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50" y="3381250"/>
            <a:ext cx="3056500" cy="91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Bikini variations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69952" y="2869674"/>
            <a:ext cx="10410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Monokini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469950" y="462964"/>
            <a:ext cx="1041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Bikini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337" y="3215773"/>
            <a:ext cx="869229" cy="1629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093" y="831925"/>
            <a:ext cx="853005" cy="159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46620" y="873813"/>
            <a:ext cx="853005" cy="1599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375" y="3230668"/>
            <a:ext cx="869233" cy="1599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71695" y="881438"/>
            <a:ext cx="860615" cy="15841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317550" y="2842488"/>
            <a:ext cx="850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76" name="Shape 1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60001" y="3183425"/>
            <a:ext cx="920558" cy="169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04377" y="884677"/>
            <a:ext cx="853000" cy="1577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7575" y="887700"/>
            <a:ext cx="853000" cy="157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40900" y="3253005"/>
            <a:ext cx="853000" cy="1577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82925" y="3183425"/>
            <a:ext cx="920550" cy="16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410367" y="650550"/>
            <a:ext cx="313800" cy="298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Speedo</a:t>
            </a:r>
            <a:r>
              <a:rPr lang="en" sz="1200">
                <a:solidFill>
                  <a:srgbClr val="666666"/>
                </a:solidFill>
              </a:rPr>
              <a:t> variations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925" y="883582"/>
            <a:ext cx="862317" cy="1594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400" y="887407"/>
            <a:ext cx="862317" cy="158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2200" y="3267460"/>
            <a:ext cx="853871" cy="1601013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306025" y="494128"/>
            <a:ext cx="1041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Speedo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355988" y="2845428"/>
            <a:ext cx="12057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Costume style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22580" y="872125"/>
            <a:ext cx="862317" cy="161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2740" y="872127"/>
            <a:ext cx="862317" cy="16177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Shape 194"/>
          <p:cNvCxnSpPr/>
          <p:nvPr/>
        </p:nvCxnSpPr>
        <p:spPr>
          <a:xfrm>
            <a:off x="241950" y="2869154"/>
            <a:ext cx="85089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95" name="Shape 1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98618" y="872132"/>
            <a:ext cx="870527" cy="161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22704" y="872132"/>
            <a:ext cx="870527" cy="1617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6044" y="3259075"/>
            <a:ext cx="870521" cy="161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2020992" y="2936800"/>
            <a:ext cx="313800" cy="2982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Walking sprite 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0150" y="3034800"/>
            <a:ext cx="3126000" cy="127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/>
          <p:nvPr/>
        </p:nvSpPr>
        <p:spPr>
          <a:xfrm>
            <a:off x="486038" y="4392750"/>
            <a:ext cx="48306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Run ref: https://www.youtube.com/watch?v=XW2KcCl1tu8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227" y="743700"/>
            <a:ext cx="5179247" cy="212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9212" y="0"/>
            <a:ext cx="28936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Walking sprite 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13" name="Shape 213"/>
          <p:cNvSpPr txBox="1"/>
          <p:nvPr/>
        </p:nvSpPr>
        <p:spPr>
          <a:xfrm>
            <a:off x="2124075" y="4229875"/>
            <a:ext cx="48306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Run ref: https://www.youtube.com/watch?v=XW2KcCl1tu8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4938" y="1074800"/>
            <a:ext cx="6508626" cy="2671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Jump </a:t>
            </a:r>
            <a:r>
              <a:rPr lang="en" sz="1200">
                <a:solidFill>
                  <a:srgbClr val="666666"/>
                </a:solidFill>
              </a:rPr>
              <a:t>sprite 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42834" l="0" r="24219" t="32921"/>
          <a:stretch/>
        </p:blipFill>
        <p:spPr>
          <a:xfrm>
            <a:off x="5098200" y="1536050"/>
            <a:ext cx="1848225" cy="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6300" y="702900"/>
            <a:ext cx="2120975" cy="21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3950" y="2870125"/>
            <a:ext cx="6262084" cy="21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/>
          <p:nvPr/>
        </p:nvSpPr>
        <p:spPr>
          <a:xfrm rot="-5400000">
            <a:off x="2787950" y="3329800"/>
            <a:ext cx="96300" cy="26883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/>
        </p:nvSpPr>
        <p:spPr>
          <a:xfrm>
            <a:off x="2330573" y="4742225"/>
            <a:ext cx="1288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Walking cycle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5530311" y="4778200"/>
            <a:ext cx="1288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Jumping</a:t>
            </a:r>
          </a:p>
        </p:txBody>
      </p:sp>
      <p:sp>
        <p:nvSpPr>
          <p:cNvPr id="226" name="Shape 226"/>
          <p:cNvSpPr/>
          <p:nvPr/>
        </p:nvSpPr>
        <p:spPr>
          <a:xfrm rot="-5400000">
            <a:off x="5786675" y="3329800"/>
            <a:ext cx="96300" cy="26883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Jumping spritesheet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0478" y="0"/>
            <a:ext cx="289177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974" y="0"/>
            <a:ext cx="289177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Sprite Sheet Flow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Goomba: Fly trap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256125" y="1029000"/>
            <a:ext cx="2548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 cycle: repeat frame 1 to 4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162000" y="591300"/>
            <a:ext cx="1749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Catching cycle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88" y="1545125"/>
            <a:ext cx="8820027" cy="5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/>
          <p:nvPr/>
        </p:nvSpPr>
        <p:spPr>
          <a:xfrm rot="5400000">
            <a:off x="1316625" y="330000"/>
            <a:ext cx="139200" cy="2260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3" name="Shape 243"/>
          <p:cNvSpPr/>
          <p:nvPr/>
        </p:nvSpPr>
        <p:spPr>
          <a:xfrm rot="-5400000">
            <a:off x="7607575" y="1156475"/>
            <a:ext cx="103800" cy="2201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6890700" y="2358125"/>
            <a:ext cx="14817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Repeat x1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frame 11 to 14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x="162000" y="2789050"/>
            <a:ext cx="14079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Idle</a:t>
            </a: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cycle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x="5599550" y="3989300"/>
            <a:ext cx="19770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Go back to frame 7 to 6</a:t>
            </a:r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0" l="0" r="35889" t="0"/>
          <a:stretch/>
        </p:blipFill>
        <p:spPr>
          <a:xfrm>
            <a:off x="162000" y="3172150"/>
            <a:ext cx="5654401" cy="59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3382" y="3156988"/>
            <a:ext cx="663237" cy="621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0139" y="3156988"/>
            <a:ext cx="663237" cy="62161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/>
          <p:nvPr/>
        </p:nvSpPr>
        <p:spPr>
          <a:xfrm rot="-5400000">
            <a:off x="6465750" y="3382750"/>
            <a:ext cx="103800" cy="115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82143" t="0"/>
          <a:stretch/>
        </p:blipFill>
        <p:spPr>
          <a:xfrm>
            <a:off x="7266625" y="3187325"/>
            <a:ext cx="1574877" cy="59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Shape 252"/>
          <p:cNvCxnSpPr/>
          <p:nvPr/>
        </p:nvCxnSpPr>
        <p:spPr>
          <a:xfrm>
            <a:off x="7469663" y="3955000"/>
            <a:ext cx="1481700" cy="189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3" name="Shape 253"/>
          <p:cNvSpPr/>
          <p:nvPr/>
        </p:nvSpPr>
        <p:spPr>
          <a:xfrm rot="-5400000">
            <a:off x="2805075" y="1782350"/>
            <a:ext cx="317100" cy="5415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/>
        </p:nvSpPr>
        <p:spPr>
          <a:xfrm>
            <a:off x="7469675" y="4184900"/>
            <a:ext cx="1481700" cy="8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 back to frame 1 and repeat static cycle</a:t>
            </a:r>
          </a:p>
        </p:txBody>
      </p:sp>
      <p:sp>
        <p:nvSpPr>
          <p:cNvPr id="255" name="Shape 255"/>
          <p:cNvSpPr txBox="1"/>
          <p:nvPr/>
        </p:nvSpPr>
        <p:spPr>
          <a:xfrm>
            <a:off x="2139900" y="4627700"/>
            <a:ext cx="1117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Frame 1 to 9</a:t>
            </a:r>
          </a:p>
        </p:txBody>
      </p:sp>
      <p:sp>
        <p:nvSpPr>
          <p:cNvPr id="256" name="Shape 256"/>
          <p:cNvSpPr txBox="1"/>
          <p:nvPr/>
        </p:nvSpPr>
        <p:spPr>
          <a:xfrm>
            <a:off x="175750" y="3960724"/>
            <a:ext cx="2548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 cycle: repeat frame 1 to 4</a:t>
            </a:r>
          </a:p>
        </p:txBody>
      </p:sp>
      <p:sp>
        <p:nvSpPr>
          <p:cNvPr id="257" name="Shape 257"/>
          <p:cNvSpPr/>
          <p:nvPr/>
        </p:nvSpPr>
        <p:spPr>
          <a:xfrm flipH="1" rot="5400000">
            <a:off x="1310625" y="2795665"/>
            <a:ext cx="151200" cy="22602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8" name="Shape 258"/>
          <p:cNvPicPr preferRelativeResize="0"/>
          <p:nvPr/>
        </p:nvPicPr>
        <p:blipFill rotWithShape="1">
          <a:blip r:embed="rId6">
            <a:alphaModFix/>
          </a:blip>
          <a:srcRect b="27169" l="50997" r="16498" t="19743"/>
          <a:stretch/>
        </p:blipFill>
        <p:spPr>
          <a:xfrm>
            <a:off x="4463453" y="741075"/>
            <a:ext cx="1342425" cy="7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Shape 259"/>
          <p:cNvPicPr preferRelativeResize="0"/>
          <p:nvPr/>
        </p:nvPicPr>
        <p:blipFill rotWithShape="1">
          <a:blip r:embed="rId6">
            <a:alphaModFix/>
          </a:blip>
          <a:srcRect b="21624" l="50997" r="0" t="19742"/>
          <a:stretch/>
        </p:blipFill>
        <p:spPr>
          <a:xfrm>
            <a:off x="4484798" y="2408708"/>
            <a:ext cx="2023871" cy="8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4463450" y="354975"/>
            <a:ext cx="1977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Jumping from frame 8</a:t>
            </a:r>
          </a:p>
        </p:txBody>
      </p:sp>
      <p:sp>
        <p:nvSpPr>
          <p:cNvPr id="261" name="Shape 261"/>
          <p:cNvSpPr/>
          <p:nvPr/>
        </p:nvSpPr>
        <p:spPr>
          <a:xfrm flipH="1" rot="-5400000">
            <a:off x="7365717" y="-328413"/>
            <a:ext cx="115800" cy="29148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6662100" y="453125"/>
            <a:ext cx="1481700" cy="4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Multiply hex values </a:t>
            </a:r>
          </a:p>
          <a:p>
            <a: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 legs </a:t>
            </a:r>
          </a:p>
        </p:txBody>
      </p:sp>
      <p:pic>
        <p:nvPicPr>
          <p:cNvPr id="263" name="Shape 2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2455" y="1258673"/>
            <a:ext cx="3149780" cy="59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Shape 264"/>
          <p:cNvCxnSpPr/>
          <p:nvPr/>
        </p:nvCxnSpPr>
        <p:spPr>
          <a:xfrm>
            <a:off x="4550955" y="1528086"/>
            <a:ext cx="0" cy="692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65" name="Shape 265"/>
          <p:cNvCxnSpPr/>
          <p:nvPr/>
        </p:nvCxnSpPr>
        <p:spPr>
          <a:xfrm>
            <a:off x="4550955" y="3170428"/>
            <a:ext cx="0" cy="6921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438" y="0"/>
            <a:ext cx="28917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Background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Basic assets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1007577" y="2904539"/>
            <a:ext cx="132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reflection</a:t>
            </a:r>
          </a:p>
        </p:txBody>
      </p:sp>
      <p:cxnSp>
        <p:nvCxnSpPr>
          <p:cNvPr id="273" name="Shape 273"/>
          <p:cNvCxnSpPr/>
          <p:nvPr/>
        </p:nvCxnSpPr>
        <p:spPr>
          <a:xfrm rot="10800000">
            <a:off x="2224125" y="3181150"/>
            <a:ext cx="806100" cy="11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4" name="Shape 274"/>
          <p:cNvSpPr txBox="1"/>
          <p:nvPr/>
        </p:nvSpPr>
        <p:spPr>
          <a:xfrm>
            <a:off x="6265025" y="40150"/>
            <a:ext cx="1147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Hex value: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0x3cdbc7</a:t>
            </a:r>
          </a:p>
        </p:txBody>
      </p:sp>
      <p:cxnSp>
        <p:nvCxnSpPr>
          <p:cNvPr id="275" name="Shape 275"/>
          <p:cNvCxnSpPr/>
          <p:nvPr/>
        </p:nvCxnSpPr>
        <p:spPr>
          <a:xfrm flipH="1" rot="10800000">
            <a:off x="5434550" y="247557"/>
            <a:ext cx="7185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6" name="Shape 276"/>
          <p:cNvCxnSpPr/>
          <p:nvPr/>
        </p:nvCxnSpPr>
        <p:spPr>
          <a:xfrm flipH="1">
            <a:off x="1827425" y="1513425"/>
            <a:ext cx="1425900" cy="134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7" name="Shape 277"/>
          <p:cNvCxnSpPr/>
          <p:nvPr/>
        </p:nvCxnSpPr>
        <p:spPr>
          <a:xfrm>
            <a:off x="5094825" y="2952425"/>
            <a:ext cx="7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8" name="Shape 278"/>
          <p:cNvCxnSpPr/>
          <p:nvPr/>
        </p:nvCxnSpPr>
        <p:spPr>
          <a:xfrm flipH="1" rot="10800000">
            <a:off x="5020500" y="1220875"/>
            <a:ext cx="859200" cy="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79" name="Shape 279"/>
          <p:cNvSpPr txBox="1"/>
          <p:nvPr/>
        </p:nvSpPr>
        <p:spPr>
          <a:xfrm>
            <a:off x="5879625" y="1047425"/>
            <a:ext cx="1147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Currency tile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5947350" y="275167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Basic tile</a:t>
            </a:r>
          </a:p>
        </p:txBody>
      </p:sp>
      <p:cxnSp>
        <p:nvCxnSpPr>
          <p:cNvPr id="281" name="Shape 281"/>
          <p:cNvCxnSpPr/>
          <p:nvPr/>
        </p:nvCxnSpPr>
        <p:spPr>
          <a:xfrm rot="10800000">
            <a:off x="2330575" y="866425"/>
            <a:ext cx="81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2" name="Shape 282"/>
          <p:cNvSpPr txBox="1"/>
          <p:nvPr/>
        </p:nvSpPr>
        <p:spPr>
          <a:xfrm>
            <a:off x="1612075" y="717800"/>
            <a:ext cx="7185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Island</a:t>
            </a:r>
          </a:p>
        </p:txBody>
      </p:sp>
      <p:cxnSp>
        <p:nvCxnSpPr>
          <p:cNvPr id="283" name="Shape 283"/>
          <p:cNvCxnSpPr/>
          <p:nvPr/>
        </p:nvCxnSpPr>
        <p:spPr>
          <a:xfrm>
            <a:off x="5094825" y="1944425"/>
            <a:ext cx="784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84" name="Shape 284"/>
          <p:cNvSpPr txBox="1"/>
          <p:nvPr/>
        </p:nvSpPr>
        <p:spPr>
          <a:xfrm>
            <a:off x="6023625" y="175527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Shark</a:t>
            </a:r>
          </a:p>
        </p:txBody>
      </p:sp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396947" y="3739950"/>
            <a:ext cx="649879" cy="6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2721" y="119700"/>
            <a:ext cx="480962" cy="4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9075" y="3032329"/>
            <a:ext cx="390875" cy="3829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Shape 288"/>
          <p:cNvCxnSpPr>
            <a:stCxn id="287" idx="1"/>
          </p:cNvCxnSpPr>
          <p:nvPr/>
        </p:nvCxnSpPr>
        <p:spPr>
          <a:xfrm flipH="1">
            <a:off x="2416775" y="3223814"/>
            <a:ext cx="1542300" cy="64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89" name="Shape 289"/>
          <p:cNvCxnSpPr/>
          <p:nvPr/>
        </p:nvCxnSpPr>
        <p:spPr>
          <a:xfrm rot="10800000">
            <a:off x="2458725" y="4038500"/>
            <a:ext cx="10566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90" name="Shape 290"/>
          <p:cNvSpPr txBox="1"/>
          <p:nvPr/>
        </p:nvSpPr>
        <p:spPr>
          <a:xfrm>
            <a:off x="1501800" y="3779250"/>
            <a:ext cx="10566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Obstacles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Background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Decorative elements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75" y="1616929"/>
            <a:ext cx="800982" cy="429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6365" y="1536050"/>
            <a:ext cx="933597" cy="5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5499" y="1660223"/>
            <a:ext cx="800994" cy="27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2937" y="1616939"/>
            <a:ext cx="746981" cy="42951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385174" y="1001375"/>
            <a:ext cx="19830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Water reflection variations</a:t>
            </a:r>
          </a:p>
        </p:txBody>
      </p:sp>
      <p:pic>
        <p:nvPicPr>
          <p:cNvPr id="301" name="Shape 30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4750" y="3099025"/>
            <a:ext cx="1855214" cy="1947021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Shape 302"/>
          <p:cNvSpPr txBox="1"/>
          <p:nvPr/>
        </p:nvSpPr>
        <p:spPr>
          <a:xfrm>
            <a:off x="332277" y="2534789"/>
            <a:ext cx="13230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Island variations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63253" y="3442547"/>
            <a:ext cx="2099339" cy="152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557985" y="3637874"/>
            <a:ext cx="1316041" cy="993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04256" y="3290953"/>
            <a:ext cx="1553737" cy="1830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47531" y="3637881"/>
            <a:ext cx="1945897" cy="113671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7455275" y="682538"/>
            <a:ext cx="1147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Currency (volley ball)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7358288" y="2198838"/>
            <a:ext cx="13230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Shadow: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0x3e301b, 40%</a:t>
            </a:r>
          </a:p>
        </p:txBody>
      </p:sp>
      <p:pic>
        <p:nvPicPr>
          <p:cNvPr id="309" name="Shape 3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718858" y="1634087"/>
            <a:ext cx="968030" cy="539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17075" y="1634067"/>
            <a:ext cx="968050" cy="53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38811" y="1970250"/>
            <a:ext cx="56197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705024" y="1413050"/>
            <a:ext cx="64770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Shape 313"/>
          <p:cNvSpPr txBox="1"/>
          <p:nvPr/>
        </p:nvSpPr>
        <p:spPr>
          <a:xfrm>
            <a:off x="4513149" y="1001375"/>
            <a:ext cx="933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(basic)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5714324" y="923150"/>
            <a:ext cx="933600" cy="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Tile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(currency/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item)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182293" y="3733338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870968" y="3733338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239" y="3573200"/>
            <a:ext cx="1350078" cy="75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4761" y="3893484"/>
            <a:ext cx="1350078" cy="756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739343" y="3733338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4806" y="3733338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237812" y="1484675"/>
            <a:ext cx="1215276" cy="6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Background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Obstacles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79604" y="1125625"/>
            <a:ext cx="1215276" cy="682833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271200" y="2557900"/>
            <a:ext cx="121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Walls: static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58" y="3179508"/>
            <a:ext cx="1078400" cy="1151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875" y="3426909"/>
            <a:ext cx="851391" cy="834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1953" y="3135460"/>
            <a:ext cx="1078400" cy="150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80423" y="3454648"/>
            <a:ext cx="810362" cy="841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8575" y="3176038"/>
            <a:ext cx="1246300" cy="127518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Shape 334"/>
          <p:cNvSpPr txBox="1"/>
          <p:nvPr/>
        </p:nvSpPr>
        <p:spPr>
          <a:xfrm>
            <a:off x="271200" y="540650"/>
            <a:ext cx="121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Goomba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509337" y="2086655"/>
            <a:ext cx="121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Crab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2316664" y="2086655"/>
            <a:ext cx="121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Fly trap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Shape 3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58713" y="908523"/>
            <a:ext cx="1078400" cy="113371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27396" y="4551075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Sand castle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2998971" y="4551075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Pipe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x="1552096" y="4551075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Surfboard </a:t>
            </a:r>
          </a:p>
        </p:txBody>
      </p:sp>
      <p:sp>
        <p:nvSpPr>
          <p:cNvPr id="341" name="Shape 341"/>
          <p:cNvSpPr txBox="1"/>
          <p:nvPr/>
        </p:nvSpPr>
        <p:spPr>
          <a:xfrm>
            <a:off x="4646771" y="4512600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Rock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(1 tile)</a:t>
            </a:r>
          </a:p>
        </p:txBody>
      </p:sp>
      <p:sp>
        <p:nvSpPr>
          <p:cNvPr id="342" name="Shape 342"/>
          <p:cNvSpPr txBox="1"/>
          <p:nvPr/>
        </p:nvSpPr>
        <p:spPr>
          <a:xfrm>
            <a:off x="6906796" y="4512600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Rocks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(2 tile)</a:t>
            </a:r>
          </a:p>
        </p:txBody>
      </p:sp>
      <p:pic>
        <p:nvPicPr>
          <p:cNvPr id="343" name="Shape 343"/>
          <p:cNvPicPr preferRelativeResize="0"/>
          <p:nvPr/>
        </p:nvPicPr>
        <p:blipFill rotWithShape="1">
          <a:blip r:embed="rId10">
            <a:alphaModFix/>
          </a:blip>
          <a:srcRect b="25175" l="21557" r="25540" t="25130"/>
          <a:stretch/>
        </p:blipFill>
        <p:spPr>
          <a:xfrm>
            <a:off x="5242226" y="657612"/>
            <a:ext cx="1541449" cy="1447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11">
            <a:alphaModFix/>
          </a:blip>
          <a:srcRect b="22344" l="21249" r="21734" t="26441"/>
          <a:stretch/>
        </p:blipFill>
        <p:spPr>
          <a:xfrm>
            <a:off x="3756875" y="719573"/>
            <a:ext cx="1612007" cy="14479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 txBox="1"/>
          <p:nvPr/>
        </p:nvSpPr>
        <p:spPr>
          <a:xfrm>
            <a:off x="3700203" y="2134075"/>
            <a:ext cx="2996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Inactive                                    Active</a:t>
            </a:r>
          </a:p>
        </p:txBody>
      </p:sp>
      <p:pic>
        <p:nvPicPr>
          <p:cNvPr id="346" name="Shape 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3980" y="1418292"/>
            <a:ext cx="1215276" cy="682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55929" y="1054590"/>
            <a:ext cx="1246300" cy="86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/>
        </p:nvSpPr>
        <p:spPr>
          <a:xfrm>
            <a:off x="2755950" y="2202600"/>
            <a:ext cx="3632100" cy="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latin typeface="Luckiest Guy"/>
                <a:ea typeface="Luckiest Guy"/>
                <a:cs typeface="Luckiest Guy"/>
                <a:sym typeface="Luckiest Guy"/>
              </a:rPr>
              <a:t>Concept Art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70" y="3478685"/>
            <a:ext cx="1357376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593" y="3809088"/>
            <a:ext cx="1357376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6462" y="3561235"/>
            <a:ext cx="1357376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3937" y="3886743"/>
            <a:ext cx="1357376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3637" y="3705660"/>
            <a:ext cx="1357376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881471" y="1308972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37206" y="1315983"/>
            <a:ext cx="1346525" cy="7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Background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Obstacles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360" name="Shape 360"/>
          <p:cNvSpPr txBox="1"/>
          <p:nvPr/>
        </p:nvSpPr>
        <p:spPr>
          <a:xfrm>
            <a:off x="271200" y="2557900"/>
            <a:ext cx="121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Slide under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271200" y="540650"/>
            <a:ext cx="121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Rolling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936" y="1026847"/>
            <a:ext cx="897532" cy="88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8670" y="1071308"/>
            <a:ext cx="823825" cy="79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Shape 364"/>
          <p:cNvSpPr txBox="1"/>
          <p:nvPr/>
        </p:nvSpPr>
        <p:spPr>
          <a:xfrm>
            <a:off x="1734433" y="2023450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Tumbleweed              </a:t>
            </a:r>
          </a:p>
        </p:txBody>
      </p:sp>
      <p:sp>
        <p:nvSpPr>
          <p:cNvPr id="365" name="Shape 365"/>
          <p:cNvSpPr txBox="1"/>
          <p:nvPr/>
        </p:nvSpPr>
        <p:spPr>
          <a:xfrm>
            <a:off x="213608" y="2023450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Rock</a:t>
            </a:r>
          </a:p>
        </p:txBody>
      </p:sp>
      <p:sp>
        <p:nvSpPr>
          <p:cNvPr id="366" name="Shape 366"/>
          <p:cNvSpPr txBox="1"/>
          <p:nvPr/>
        </p:nvSpPr>
        <p:spPr>
          <a:xfrm>
            <a:off x="1052154" y="4575149"/>
            <a:ext cx="12102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Bridge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4310164" y="4578162"/>
            <a:ext cx="121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Surf board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8" name="Shape 3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8494" y="3582125"/>
            <a:ext cx="1534287" cy="8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4135" y="2992401"/>
            <a:ext cx="1271609" cy="13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 txBox="1"/>
          <p:nvPr/>
        </p:nvSpPr>
        <p:spPr>
          <a:xfrm>
            <a:off x="7185539" y="4578162"/>
            <a:ext cx="121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Limbo bar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1" name="Shape 3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51600" y="3582147"/>
            <a:ext cx="1534275" cy="88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3100" y="2992408"/>
            <a:ext cx="2211050" cy="163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Shape 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8706" y="3482908"/>
            <a:ext cx="1346525" cy="7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0456" y="1388070"/>
            <a:ext cx="1346525" cy="75657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Shape 37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Background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Obstacles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380" name="Shape 380"/>
          <p:cNvPicPr preferRelativeResize="0"/>
          <p:nvPr/>
        </p:nvPicPr>
        <p:blipFill rotWithShape="1">
          <a:blip r:embed="rId4">
            <a:alphaModFix/>
          </a:blip>
          <a:srcRect b="25422" l="26021" r="22216" t="36057"/>
          <a:stretch/>
        </p:blipFill>
        <p:spPr>
          <a:xfrm>
            <a:off x="2192900" y="1017614"/>
            <a:ext cx="1418401" cy="105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5">
            <a:alphaModFix/>
          </a:blip>
          <a:srcRect b="27630" l="26092" r="19940" t="32445"/>
          <a:stretch/>
        </p:blipFill>
        <p:spPr>
          <a:xfrm>
            <a:off x="3710252" y="998374"/>
            <a:ext cx="1478872" cy="109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/>
        </p:nvSpPr>
        <p:spPr>
          <a:xfrm>
            <a:off x="255996" y="2128475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Fish out of water</a:t>
            </a:r>
          </a:p>
        </p:txBody>
      </p:sp>
      <p:sp>
        <p:nvSpPr>
          <p:cNvPr id="383" name="Shape 383"/>
          <p:cNvSpPr txBox="1"/>
          <p:nvPr/>
        </p:nvSpPr>
        <p:spPr>
          <a:xfrm>
            <a:off x="2192903" y="2144975"/>
            <a:ext cx="2996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Inactive                                    Active</a:t>
            </a:r>
          </a:p>
        </p:txBody>
      </p:sp>
      <p:sp>
        <p:nvSpPr>
          <p:cNvPr id="384" name="Shape 384"/>
          <p:cNvSpPr txBox="1"/>
          <p:nvPr/>
        </p:nvSpPr>
        <p:spPr>
          <a:xfrm>
            <a:off x="271200" y="619525"/>
            <a:ext cx="1210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Jumping over</a:t>
            </a:r>
          </a:p>
        </p:txBody>
      </p:sp>
      <p:sp>
        <p:nvSpPr>
          <p:cNvPr id="385" name="Shape 385"/>
          <p:cNvSpPr txBox="1"/>
          <p:nvPr/>
        </p:nvSpPr>
        <p:spPr>
          <a:xfrm>
            <a:off x="271200" y="2634100"/>
            <a:ext cx="21516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Walls: dynamic intervals</a:t>
            </a:r>
          </a:p>
        </p:txBody>
      </p:sp>
      <p:pic>
        <p:nvPicPr>
          <p:cNvPr id="386" name="Shape 3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60250" y="3142651"/>
            <a:ext cx="1418400" cy="924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0103" y="3135890"/>
            <a:ext cx="1095825" cy="93826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Shape 388"/>
          <p:cNvSpPr txBox="1"/>
          <p:nvPr/>
        </p:nvSpPr>
        <p:spPr>
          <a:xfrm>
            <a:off x="313421" y="4374650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Kid shooting water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2023803" y="4420075"/>
            <a:ext cx="29961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Inactive                                     Active</a:t>
            </a:r>
          </a:p>
        </p:txBody>
      </p:sp>
      <p:pic>
        <p:nvPicPr>
          <p:cNvPr id="390" name="Shape 390"/>
          <p:cNvPicPr preferRelativeResize="0"/>
          <p:nvPr/>
        </p:nvPicPr>
        <p:blipFill rotWithShape="1">
          <a:blip r:embed="rId8">
            <a:alphaModFix/>
          </a:blip>
          <a:srcRect b="20315" l="9955" r="9955" t="20315"/>
          <a:stretch/>
        </p:blipFill>
        <p:spPr>
          <a:xfrm>
            <a:off x="3611300" y="2952669"/>
            <a:ext cx="1736050" cy="128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5955" y="1117457"/>
            <a:ext cx="1095814" cy="87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Sprite sheet breakdown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Obstacles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098124" y="3397000"/>
            <a:ext cx="1048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 cycle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31977" y="3384285"/>
            <a:ext cx="1630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Jumping</a:t>
            </a: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cycle</a:t>
            </a:r>
          </a:p>
        </p:txBody>
      </p:sp>
      <p:sp>
        <p:nvSpPr>
          <p:cNvPr id="399" name="Shape 399"/>
          <p:cNvSpPr/>
          <p:nvPr/>
        </p:nvSpPr>
        <p:spPr>
          <a:xfrm flipH="1" rot="5400000">
            <a:off x="1486400" y="2573207"/>
            <a:ext cx="100500" cy="1547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0" name="Shape 400"/>
          <p:cNvSpPr/>
          <p:nvPr/>
        </p:nvSpPr>
        <p:spPr>
          <a:xfrm flipH="1" rot="5400000">
            <a:off x="3519025" y="2154770"/>
            <a:ext cx="87900" cy="24153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01" name="Shape 4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225" y="2247350"/>
            <a:ext cx="40005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 rotWithShape="1">
          <a:blip r:embed="rId4">
            <a:alphaModFix/>
          </a:blip>
          <a:srcRect b="27169" l="50997" r="0" t="19743"/>
          <a:stretch/>
        </p:blipFill>
        <p:spPr>
          <a:xfrm>
            <a:off x="2489174" y="1443063"/>
            <a:ext cx="2023850" cy="7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425" y="935450"/>
            <a:ext cx="990600" cy="32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Shape 404"/>
          <p:cNvSpPr txBox="1"/>
          <p:nvPr/>
        </p:nvSpPr>
        <p:spPr>
          <a:xfrm>
            <a:off x="5734699" y="1526900"/>
            <a:ext cx="1048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 cycle</a:t>
            </a:r>
          </a:p>
        </p:txBody>
      </p:sp>
      <p:sp>
        <p:nvSpPr>
          <p:cNvPr id="405" name="Shape 405"/>
          <p:cNvSpPr/>
          <p:nvPr/>
        </p:nvSpPr>
        <p:spPr>
          <a:xfrm flipH="1" rot="10800000">
            <a:off x="6783500" y="1098502"/>
            <a:ext cx="128100" cy="1158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/>
          <p:nvPr/>
        </p:nvSpPr>
        <p:spPr>
          <a:xfrm flipH="1" rot="10800000">
            <a:off x="6773900" y="2360675"/>
            <a:ext cx="147300" cy="17685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7" name="Shape 407"/>
          <p:cNvSpPr txBox="1"/>
          <p:nvPr/>
        </p:nvSpPr>
        <p:spPr>
          <a:xfrm>
            <a:off x="5586201" y="2898400"/>
            <a:ext cx="11253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Shooting</a:t>
            </a: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cycle</a:t>
            </a:r>
          </a:p>
        </p:txBody>
      </p:sp>
      <p:pic>
        <p:nvPicPr>
          <p:cNvPr id="408" name="Shape 4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2094" y="3561239"/>
            <a:ext cx="515488" cy="56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08690" y="2232401"/>
            <a:ext cx="542305" cy="607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00250" y="2913217"/>
            <a:ext cx="515488" cy="575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650" y="913000"/>
            <a:ext cx="1633167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6725" y="834225"/>
            <a:ext cx="1792400" cy="14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Obstacle Animation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GIF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418" name="Shape 4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500" y="952387"/>
            <a:ext cx="14668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Shape 4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1287" y="2276362"/>
            <a:ext cx="2049870" cy="256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Shape 420"/>
          <p:cNvPicPr preferRelativeResize="0"/>
          <p:nvPr/>
        </p:nvPicPr>
        <p:blipFill rotWithShape="1">
          <a:blip r:embed="rId7">
            <a:alphaModFix/>
          </a:blip>
          <a:srcRect b="25175" l="21557" r="25540" t="25130"/>
          <a:stretch/>
        </p:blipFill>
        <p:spPr>
          <a:xfrm>
            <a:off x="2330575" y="3080833"/>
            <a:ext cx="1633175" cy="153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8">
            <a:alphaModFix/>
          </a:blip>
          <a:srcRect b="21714" l="17060" r="0" t="14420"/>
          <a:stretch/>
        </p:blipFill>
        <p:spPr>
          <a:xfrm>
            <a:off x="4340950" y="3212175"/>
            <a:ext cx="2132109" cy="14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4201" y="1433951"/>
            <a:ext cx="3789313" cy="162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Shape 427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Character</a:t>
            </a:r>
            <a:r>
              <a:rPr lang="en" sz="1200">
                <a:solidFill>
                  <a:srgbClr val="9900FF"/>
                </a:solidFill>
              </a:rPr>
              <a:t>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Shark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428" name="Shape 4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8371" y="1520310"/>
            <a:ext cx="1555563" cy="12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175" y="1520310"/>
            <a:ext cx="1555563" cy="1263201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Shape 430"/>
          <p:cNvSpPr txBox="1"/>
          <p:nvPr/>
        </p:nvSpPr>
        <p:spPr>
          <a:xfrm>
            <a:off x="671167" y="1056809"/>
            <a:ext cx="904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Shark</a:t>
            </a:r>
          </a:p>
        </p:txBody>
      </p:sp>
      <p:sp>
        <p:nvSpPr>
          <p:cNvPr id="431" name="Shape 431"/>
          <p:cNvSpPr txBox="1"/>
          <p:nvPr/>
        </p:nvSpPr>
        <p:spPr>
          <a:xfrm>
            <a:off x="2387152" y="828209"/>
            <a:ext cx="23184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Shark under the water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4069658" y="754275"/>
            <a:ext cx="19200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Shark eating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(when character falls down)</a:t>
            </a:r>
          </a:p>
        </p:txBody>
      </p:sp>
      <p:pic>
        <p:nvPicPr>
          <p:cNvPr id="433" name="Shape 4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59041" y="2724575"/>
            <a:ext cx="356995" cy="191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16036" y="1973323"/>
            <a:ext cx="356995" cy="226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2611" y="2724575"/>
            <a:ext cx="356995" cy="12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28868" y="1544579"/>
            <a:ext cx="594624" cy="341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26361" y="1697599"/>
            <a:ext cx="413245" cy="14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4206" y="1563133"/>
            <a:ext cx="1726651" cy="1177547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Shape 439"/>
          <p:cNvSpPr txBox="1"/>
          <p:nvPr/>
        </p:nvSpPr>
        <p:spPr>
          <a:xfrm>
            <a:off x="2704765" y="3211168"/>
            <a:ext cx="904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Inactive</a:t>
            </a:r>
          </a:p>
        </p:txBody>
      </p:sp>
      <p:pic>
        <p:nvPicPr>
          <p:cNvPr id="440" name="Shape 440"/>
          <p:cNvPicPr preferRelativeResize="0"/>
          <p:nvPr/>
        </p:nvPicPr>
        <p:blipFill rotWithShape="1">
          <a:blip r:embed="rId11">
            <a:alphaModFix/>
          </a:blip>
          <a:srcRect b="15919" l="17061" r="14058" t="22138"/>
          <a:stretch/>
        </p:blipFill>
        <p:spPr>
          <a:xfrm>
            <a:off x="2114197" y="3585892"/>
            <a:ext cx="1594556" cy="1225164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Shape 441"/>
          <p:cNvSpPr txBox="1"/>
          <p:nvPr/>
        </p:nvSpPr>
        <p:spPr>
          <a:xfrm>
            <a:off x="4542100" y="3211168"/>
            <a:ext cx="9042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ctive</a:t>
            </a:r>
          </a:p>
        </p:txBody>
      </p:sp>
      <p:pic>
        <p:nvPicPr>
          <p:cNvPr id="442" name="Shape 442"/>
          <p:cNvPicPr preferRelativeResize="0"/>
          <p:nvPr/>
        </p:nvPicPr>
        <p:blipFill rotWithShape="1">
          <a:blip r:embed="rId12">
            <a:alphaModFix/>
          </a:blip>
          <a:srcRect b="21714" l="17060" r="0" t="14420"/>
          <a:stretch/>
        </p:blipFill>
        <p:spPr>
          <a:xfrm>
            <a:off x="3972974" y="3566872"/>
            <a:ext cx="1920005" cy="1263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Shape 4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57210" y="-13925"/>
            <a:ext cx="28917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Sprite sheet breakdown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Shark</a:t>
            </a:r>
          </a:p>
        </p:txBody>
      </p:sp>
      <p:sp>
        <p:nvSpPr>
          <p:cNvPr id="449" name="Shape 449"/>
          <p:cNvSpPr txBox="1"/>
          <p:nvPr/>
        </p:nvSpPr>
        <p:spPr>
          <a:xfrm>
            <a:off x="5383326" y="1652475"/>
            <a:ext cx="22062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Eating cycle frame 5 to 11</a:t>
            </a: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84925"/>
            <a:ext cx="8839199" cy="63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6545" y="2180617"/>
            <a:ext cx="2410783" cy="6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Shape 4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945" y="2769172"/>
            <a:ext cx="2410783" cy="63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Shape 453"/>
          <p:cNvSpPr txBox="1"/>
          <p:nvPr/>
        </p:nvSpPr>
        <p:spPr>
          <a:xfrm>
            <a:off x="640025" y="1648175"/>
            <a:ext cx="2548800" cy="3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Static cycle: repeat frame 1 to 4</a:t>
            </a:r>
          </a:p>
        </p:txBody>
      </p:sp>
      <p:sp>
        <p:nvSpPr>
          <p:cNvPr id="454" name="Shape 454"/>
          <p:cNvSpPr/>
          <p:nvPr/>
        </p:nvSpPr>
        <p:spPr>
          <a:xfrm rot="5400000">
            <a:off x="1677625" y="576007"/>
            <a:ext cx="139200" cy="29823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/>
          <p:nvPr/>
        </p:nvSpPr>
        <p:spPr>
          <a:xfrm rot="5400000">
            <a:off x="6117575" y="-595050"/>
            <a:ext cx="139200" cy="53244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6" name="Shape 456"/>
          <p:cNvSpPr txBox="1"/>
          <p:nvPr/>
        </p:nvSpPr>
        <p:spPr>
          <a:xfrm>
            <a:off x="6728950" y="3501825"/>
            <a:ext cx="1977000" cy="7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1. Multiply hex values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Over legs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2. Repeat x2 frame 9 to 11</a:t>
            </a:r>
          </a:p>
        </p:txBody>
      </p:sp>
      <p:sp>
        <p:nvSpPr>
          <p:cNvPr id="457" name="Shape 457"/>
          <p:cNvSpPr/>
          <p:nvPr/>
        </p:nvSpPr>
        <p:spPr>
          <a:xfrm rot="-5400000">
            <a:off x="7656250" y="2587175"/>
            <a:ext cx="81300" cy="16413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8" name="Shape 458"/>
          <p:cNvSpPr/>
          <p:nvPr/>
        </p:nvSpPr>
        <p:spPr>
          <a:xfrm>
            <a:off x="7570725" y="2825225"/>
            <a:ext cx="147300" cy="1392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1868400" y="5255325"/>
            <a:ext cx="3210600" cy="3991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4" name="Shape 464"/>
          <p:cNvSpPr/>
          <p:nvPr/>
        </p:nvSpPr>
        <p:spPr>
          <a:xfrm>
            <a:off x="193125" y="5263675"/>
            <a:ext cx="1366200" cy="1878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VFX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Waterdrop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466" name="Shape 4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5" y="5490600"/>
            <a:ext cx="799300" cy="10097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 txBox="1"/>
          <p:nvPr/>
        </p:nvSpPr>
        <p:spPr>
          <a:xfrm>
            <a:off x="169075" y="6764275"/>
            <a:ext cx="1390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VFX for defeat/kill</a:t>
            </a:r>
          </a:p>
        </p:txBody>
      </p:sp>
      <p:pic>
        <p:nvPicPr>
          <p:cNvPr id="468" name="Shape 4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0451" y="5263675"/>
            <a:ext cx="1188050" cy="39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Shape 469"/>
          <p:cNvSpPr txBox="1"/>
          <p:nvPr/>
        </p:nvSpPr>
        <p:spPr>
          <a:xfrm>
            <a:off x="3420525" y="7183750"/>
            <a:ext cx="13902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Water splash for objects falling in water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8175" y="523585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4288" y="1411475"/>
            <a:ext cx="1009775" cy="1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236" y="0"/>
            <a:ext cx="28917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Shape 47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2675" y="3225350"/>
            <a:ext cx="49530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VFX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Blink</a:t>
            </a:r>
          </a:p>
        </p:txBody>
      </p:sp>
      <p:pic>
        <p:nvPicPr>
          <p:cNvPr id="479" name="Shape 4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0675" y="3389750"/>
            <a:ext cx="22288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2813" y="1325400"/>
            <a:ext cx="1009775" cy="100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Shape 4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6023" y="-8"/>
            <a:ext cx="2891775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VFX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Transforming effect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487" name="Shape 4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687" y="945237"/>
            <a:ext cx="1667500" cy="166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Shape 4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1175" y="3191387"/>
            <a:ext cx="55245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4127" y="0"/>
            <a:ext cx="28917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Shape 4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93" y="2389550"/>
            <a:ext cx="6262400" cy="7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Shape 495"/>
          <p:cNvSpPr txBox="1"/>
          <p:nvPr/>
        </p:nvSpPr>
        <p:spPr>
          <a:xfrm>
            <a:off x="886525" y="3189525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50%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1545826" y="3189525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70%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x="2272476" y="3189525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35%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x="2922351" y="3177375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10%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x="3748401" y="3189525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0%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x="2348676" y="1925113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0%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2998551" y="1925100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40%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3603726" y="1944300"/>
            <a:ext cx="5115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70%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4290550" y="1948980"/>
            <a:ext cx="629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100%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4995125" y="1948980"/>
            <a:ext cx="629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60%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x="5545100" y="1948980"/>
            <a:ext cx="629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100%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x="169300" y="3189525"/>
            <a:ext cx="629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100%</a:t>
            </a:r>
          </a:p>
        </p:txBody>
      </p:sp>
      <p:sp>
        <p:nvSpPr>
          <p:cNvPr id="507" name="Shape 507"/>
          <p:cNvSpPr/>
          <p:nvPr/>
        </p:nvSpPr>
        <p:spPr>
          <a:xfrm rot="-5400000">
            <a:off x="3216125" y="2120975"/>
            <a:ext cx="96300" cy="3123900"/>
          </a:xfrm>
          <a:prstGeom prst="leftBracket">
            <a:avLst>
              <a:gd fmla="val 8333" name="adj"/>
            </a:avLst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8" name="Shape 508"/>
          <p:cNvSpPr txBox="1"/>
          <p:nvPr/>
        </p:nvSpPr>
        <p:spPr>
          <a:xfrm>
            <a:off x="3034025" y="3788250"/>
            <a:ext cx="629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VFX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VFX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Transforming effect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510" name="Shape 510"/>
          <p:cNvSpPr txBox="1"/>
          <p:nvPr/>
        </p:nvSpPr>
        <p:spPr>
          <a:xfrm>
            <a:off x="5419300" y="1346650"/>
            <a:ext cx="951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-50% HP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116325" y="1367875"/>
            <a:ext cx="951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200">
                <a:solidFill>
                  <a:srgbClr val="FF00FF"/>
                </a:solidFill>
                <a:latin typeface="Roboto"/>
                <a:ea typeface="Roboto"/>
                <a:cs typeface="Roboto"/>
                <a:sym typeface="Roboto"/>
              </a:rPr>
              <a:t>Full HP</a:t>
            </a:r>
          </a:p>
        </p:txBody>
      </p:sp>
      <p:cxnSp>
        <p:nvCxnSpPr>
          <p:cNvPr id="512" name="Shape 512"/>
          <p:cNvCxnSpPr>
            <a:stCxn id="511" idx="3"/>
          </p:cNvCxnSpPr>
          <p:nvPr/>
        </p:nvCxnSpPr>
        <p:spPr>
          <a:xfrm>
            <a:off x="1067925" y="1566625"/>
            <a:ext cx="418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13" name="Shape 513"/>
          <p:cNvSpPr txBox="1"/>
          <p:nvPr/>
        </p:nvSpPr>
        <p:spPr>
          <a:xfrm>
            <a:off x="124667" y="1615463"/>
            <a:ext cx="951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Hit the obstacle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Basic proportion &amp; bikini designs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68" name="Shape 68"/>
          <p:cNvSpPr txBox="1"/>
          <p:nvPr/>
        </p:nvSpPr>
        <p:spPr>
          <a:xfrm>
            <a:off x="4055949" y="2856600"/>
            <a:ext cx="15849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Female: Bikini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5873700" y="2856600"/>
            <a:ext cx="1852200" cy="2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ale: Speedo 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475" y="668025"/>
            <a:ext cx="107632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88" y="677550"/>
            <a:ext cx="1076325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25" y="1328825"/>
            <a:ext cx="107632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/>
          <p:nvPr/>
        </p:nvSpPr>
        <p:spPr>
          <a:xfrm>
            <a:off x="465225" y="3608925"/>
            <a:ext cx="15849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*Backside: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Please look at how hair goes down on the back &amp; shoulder</a:t>
            </a:r>
          </a:p>
        </p:txBody>
      </p:sp>
      <p:cxnSp>
        <p:nvCxnSpPr>
          <p:cNvPr id="74" name="Shape 74"/>
          <p:cNvCxnSpPr/>
          <p:nvPr/>
        </p:nvCxnSpPr>
        <p:spPr>
          <a:xfrm>
            <a:off x="2487100" y="645575"/>
            <a:ext cx="0" cy="427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5" name="Shape 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4088" y="598425"/>
            <a:ext cx="1076325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/>
        </p:nvSpPr>
        <p:spPr>
          <a:xfrm>
            <a:off x="4327900" y="257651"/>
            <a:ext cx="1041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0xffc395</a:t>
            </a:r>
          </a:p>
        </p:txBody>
      </p:sp>
      <p:sp>
        <p:nvSpPr>
          <p:cNvPr id="77" name="Shape 77"/>
          <p:cNvSpPr txBox="1"/>
          <p:nvPr/>
        </p:nvSpPr>
        <p:spPr>
          <a:xfrm>
            <a:off x="6213138" y="257651"/>
            <a:ext cx="1041000" cy="3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0x</a:t>
            </a: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ffc395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2811025" y="3676450"/>
            <a:ext cx="61956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Male: basically wears a speedo/ but could have a tank top depending on the character/ photo reference </a:t>
            </a:r>
          </a:p>
          <a:p>
            <a:pPr indent="-29845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Female: basically wears a bikini/ but could have a monokini/tank top depending on the character/ photo reference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* No sleeves and shoes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Shape 518"/>
          <p:cNvCxnSpPr/>
          <p:nvPr/>
        </p:nvCxnSpPr>
        <p:spPr>
          <a:xfrm>
            <a:off x="137075" y="3182500"/>
            <a:ext cx="59181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934" y="2693845"/>
            <a:ext cx="1241424" cy="6919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0" name="Shape 520"/>
          <p:cNvCxnSpPr/>
          <p:nvPr/>
        </p:nvCxnSpPr>
        <p:spPr>
          <a:xfrm>
            <a:off x="137075" y="2490266"/>
            <a:ext cx="5918100" cy="0"/>
          </a:xfrm>
          <a:prstGeom prst="straightConnector1">
            <a:avLst/>
          </a:prstGeom>
          <a:noFill/>
          <a:ln cap="flat" cmpd="sng" w="9525">
            <a:solidFill>
              <a:srgbClr val="999999"/>
            </a:solidFill>
            <a:prstDash val="dash"/>
            <a:round/>
            <a:headEnd len="lg" w="lg" type="none"/>
            <a:tailEnd len="lg" w="lg" type="none"/>
          </a:ln>
        </p:spPr>
      </p:cxnSp>
      <p:pic>
        <p:nvPicPr>
          <p:cNvPr id="521" name="Shape 5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6066" y="33902"/>
            <a:ext cx="2699858" cy="5111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Shape 522"/>
          <p:cNvPicPr preferRelativeResize="0"/>
          <p:nvPr/>
        </p:nvPicPr>
        <p:blipFill rotWithShape="1">
          <a:blip r:embed="rId5">
            <a:alphaModFix/>
          </a:blip>
          <a:srcRect b="15163" l="22891" r="11944" t="12456"/>
          <a:stretch/>
        </p:blipFill>
        <p:spPr>
          <a:xfrm>
            <a:off x="7714880" y="1904217"/>
            <a:ext cx="1071726" cy="1017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Shape 5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29897" y="967939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Shape 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51490" y="1124880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23755" y="1281906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Shape 5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97750" y="1438853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Shape 5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0017" y="1595889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Shape 5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7746" y="1753538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Shape 5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19329" y="1910488"/>
            <a:ext cx="678351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Shape 5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90745" y="2067416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Shape 5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863010" y="2224442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Shape 5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1611" y="2697628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1462" y="2849124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Shape 5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45356" y="3010676"/>
            <a:ext cx="678330" cy="37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Shape 5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10817" y="3175803"/>
            <a:ext cx="678351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Shape 5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2373" y="3963859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Shape 5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9746" y="4267164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Shape 5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8141339" y="4424114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Shape 5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05729" y="4583651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Shape 5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480750" y="4744194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Shape 5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11469" y="4118865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200051" y="3336742"/>
            <a:ext cx="655273" cy="37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6886157" y="3491202"/>
            <a:ext cx="655273" cy="376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7110801" y="1145113"/>
            <a:ext cx="969147" cy="726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73973" y="2571636"/>
            <a:ext cx="409107" cy="23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44933" y="4435687"/>
            <a:ext cx="369948" cy="21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25211" y="3925434"/>
            <a:ext cx="252333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8141351" y="1495743"/>
            <a:ext cx="1165698" cy="68098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 rotWithShape="1">
          <a:blip r:embed="rId12">
            <a:alphaModFix/>
          </a:blip>
          <a:srcRect b="0" l="24908" r="0" t="0"/>
          <a:stretch/>
        </p:blipFill>
        <p:spPr>
          <a:xfrm>
            <a:off x="6436299" y="931444"/>
            <a:ext cx="613105" cy="616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482171" y="2834016"/>
            <a:ext cx="719841" cy="848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13249" y="1863609"/>
            <a:ext cx="449863" cy="155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641778" y="1363452"/>
            <a:ext cx="290719" cy="184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306645" y="894357"/>
            <a:ext cx="252344" cy="13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 rotWithShape="1">
          <a:blip r:embed="rId17">
            <a:alphaModFix/>
          </a:blip>
          <a:srcRect b="0" l="0" r="15146" t="0"/>
          <a:stretch/>
        </p:blipFill>
        <p:spPr>
          <a:xfrm flipH="1">
            <a:off x="6325867" y="3999012"/>
            <a:ext cx="969166" cy="119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7908432" y="2752110"/>
            <a:ext cx="510982" cy="545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392811" y="3367368"/>
            <a:ext cx="290719" cy="1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894645" y="347848"/>
            <a:ext cx="678330" cy="37603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Shape 55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Scale comparison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559" name="Shape 5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50964" y="33894"/>
            <a:ext cx="678351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Shape 5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222380" y="190822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619" y="504050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10046" y="816443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Shape 5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8456" y="659495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Shape 5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151999" y="4903498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840532" y="5053411"/>
            <a:ext cx="678330" cy="376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Shape 56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flipH="1">
            <a:off x="7078050" y="43518"/>
            <a:ext cx="559971" cy="55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Shape 5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46586" y="3647424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Shape 5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9108" y="3803211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Shape 5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8091" y="2386957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Shape 5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2929" y="2542402"/>
            <a:ext cx="678333" cy="376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Shape 571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 flipH="1">
            <a:off x="7046227" y="1059200"/>
            <a:ext cx="369950" cy="82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Shape 57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 flipH="1">
            <a:off x="7243093" y="4403891"/>
            <a:ext cx="409098" cy="800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 rotWithShape="1">
          <a:blip r:embed="rId22">
            <a:alphaModFix/>
          </a:blip>
          <a:srcRect b="60110" l="0" r="0" t="0"/>
          <a:stretch/>
        </p:blipFill>
        <p:spPr>
          <a:xfrm>
            <a:off x="6323607" y="-221833"/>
            <a:ext cx="2699858" cy="4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7150687" y="514205"/>
            <a:ext cx="760010" cy="6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Shape 575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8009745" y="4140845"/>
            <a:ext cx="870160" cy="6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Shape 576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7226371" y="3126130"/>
            <a:ext cx="619619" cy="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Shape 577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928495" y="3259830"/>
            <a:ext cx="619619" cy="55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/>
          <p:cNvPicPr preferRelativeResize="0"/>
          <p:nvPr/>
        </p:nvPicPr>
        <p:blipFill rotWithShape="1">
          <a:blip r:embed="rId26">
            <a:alphaModFix/>
          </a:blip>
          <a:srcRect b="22344" l="21249" r="21734" t="26441"/>
          <a:stretch/>
        </p:blipFill>
        <p:spPr>
          <a:xfrm>
            <a:off x="6447583" y="1872928"/>
            <a:ext cx="969150" cy="870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Shape 57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6675106" y="365599"/>
            <a:ext cx="613100" cy="42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Shape 58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7804584" y="2858264"/>
            <a:ext cx="1456300" cy="14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Shape 581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0076" y="1883565"/>
            <a:ext cx="705666" cy="12989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2" name="Shape 582"/>
          <p:cNvCxnSpPr/>
          <p:nvPr/>
        </p:nvCxnSpPr>
        <p:spPr>
          <a:xfrm>
            <a:off x="174376" y="1872925"/>
            <a:ext cx="5918100" cy="0"/>
          </a:xfrm>
          <a:prstGeom prst="straightConnector1">
            <a:avLst/>
          </a:prstGeom>
          <a:noFill/>
          <a:ln cap="flat" cmpd="sng" w="28575">
            <a:solidFill>
              <a:srgbClr val="999999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83" name="Shape 583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2791725" y="2186924"/>
            <a:ext cx="945453" cy="99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972877" y="2972862"/>
            <a:ext cx="431399" cy="17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946940" y="2545121"/>
            <a:ext cx="497206" cy="475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Shape 58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29419" y="2581855"/>
            <a:ext cx="360904" cy="5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Shape 587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272275" y="1890150"/>
            <a:ext cx="1599524" cy="12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Shape 58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3780442" y="2359869"/>
            <a:ext cx="1122606" cy="780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3676800" y="2050275"/>
            <a:ext cx="23874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4800">
                <a:latin typeface="Luckiest Guy"/>
                <a:ea typeface="Luckiest Guy"/>
                <a:cs typeface="Luckiest Guy"/>
                <a:sym typeface="Luckiest Guy"/>
              </a:rPr>
              <a:t>UI/UX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Typography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599" name="Shape 599"/>
          <p:cNvSpPr txBox="1"/>
          <p:nvPr/>
        </p:nvSpPr>
        <p:spPr>
          <a:xfrm>
            <a:off x="477500" y="846300"/>
            <a:ext cx="1887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Luckiest Guy"/>
                <a:ea typeface="Luckiest Guy"/>
                <a:cs typeface="Luckiest Guy"/>
                <a:sym typeface="Luckiest Guy"/>
              </a:rPr>
              <a:t>Aa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Luckiest Guy</a:t>
            </a:r>
          </a:p>
        </p:txBody>
      </p:sp>
      <p:cxnSp>
        <p:nvCxnSpPr>
          <p:cNvPr id="600" name="Shape 600"/>
          <p:cNvCxnSpPr/>
          <p:nvPr/>
        </p:nvCxnSpPr>
        <p:spPr>
          <a:xfrm>
            <a:off x="201525" y="2800300"/>
            <a:ext cx="87900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01" name="Shape 601"/>
          <p:cNvSpPr txBox="1"/>
          <p:nvPr/>
        </p:nvSpPr>
        <p:spPr>
          <a:xfrm>
            <a:off x="167425" y="60602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Headline and CTAs: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2924000" y="846300"/>
            <a:ext cx="56148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Luckiest Guy"/>
                <a:ea typeface="Luckiest Guy"/>
                <a:cs typeface="Luckiest Guy"/>
                <a:sym typeface="Luckiest Guy"/>
              </a:rPr>
              <a:t>​‌A​‌B​‌C​‌Ć​‌Č​‌D​‌Đ​‌E​‌F​‌G​‌H​‌I​‌J​‌K​‌L​‌M​‌N​‌O​‌P​‌Q​‌R​‌S​‌Š​‌T​‌U​‌V​‌W​‌X​‌Y​‌Z​‌Ž​‌a​‌b​‌c​‌č​‌ć​‌d​‌đ​‌e​‌f​‌g​‌h​‌i​‌j​‌k​‌l​‌m​‌n​‌o​‌p​‌q​‌r​‌s​‌š​‌t​‌u​‌v​‌w​‌x​‌y​‌z​‌ž​‌А​‌Б​‌В​‌Г​‌Д​‌Е​‌Ё​‌Ж​‌З​‌И​‌Й​‌К​‌Л​‌М​‌Н​‌О​‌П​‌Р​‌С​‌Т​‌У​‌Ф​‌Х​‌Ц​‌Ч​‌Ш​‌Щ​‌Ъ​‌Ы​‌Ь​‌Э​‌Ю​‌Я​‌а​‌б​‌в​‌г​‌д​‌е​‌ё​‌ж​‌з​‌и​‌й​‌к​‌л​‌м​‌н​‌о​‌п​‌р​‌с​‌т​‌у​‌ф​‌х​‌ц​‌ч​‌ш​‌щ​‌ъ​‌ы​‌ь​‌э​‌ю​‌я​‌Ă​‌Â​‌Ê​‌Ô​‌Ơ​‌Ư​‌ă​‌â​‌ê​‌ô​‌ơ​‌ư​‌1​‌2​‌3​‌4​‌5​‌6​‌7​‌8​‌9​‌0​‌‘​‌?​‌’​‌“​‌!​‌”​‌(​‌%​‌)​‌[​‌#​‌]​‌{​‌@​‌}​‌/​‌&amp;​‌&lt;​‌-​‌+​‌÷​‌×​‌=​‌&gt;​‌®​‌©​‌$​‌€​‌£​‌¥​‌¢​‌:​‌;​‌,​‌.</a:t>
            </a:r>
            <a:r>
              <a:rPr lang="en" sz="12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​‌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511600" y="3057325"/>
            <a:ext cx="1887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800">
                <a:latin typeface="Open Sans"/>
                <a:ea typeface="Open Sans"/>
                <a:cs typeface="Open Sans"/>
                <a:sym typeface="Open Sans"/>
              </a:rPr>
              <a:t>Aa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Open Sans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201525" y="2913675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Body texts</a:t>
            </a:r>
            <a:r>
              <a:rPr lang="en" sz="1000">
                <a:solidFill>
                  <a:srgbClr val="666666"/>
                </a:solidFill>
              </a:rPr>
              <a:t>: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2958100" y="3057325"/>
            <a:ext cx="5614800" cy="14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​‌A​‌B​‌C​‌Ć​‌Č​‌D​‌Đ​‌E​‌F​‌G​‌H​‌I​‌J​‌K​‌L​‌M​‌N​‌O​‌P​‌Q​‌R​‌S​‌Š​‌T​‌U​‌V​‌W​‌X​‌Y​‌Z​‌Ž​‌a​‌b​‌c​‌č​‌ć​‌d​‌đ​‌e​‌f​‌g​‌h​‌i​‌j​‌k​‌l​‌m​‌n​‌o​‌p​‌q​‌r​‌s​‌š​‌t​‌u​‌v​‌w​‌x​‌y​‌z​‌ž​‌А​‌Б​‌В​‌Г​‌Д​‌Е​‌Ё​‌Ж​‌З​‌И​‌Й​‌К​‌Л​‌М​‌Н​‌О​‌П​‌Р​‌С​‌Т​‌У​‌Ф​‌Х​‌Ц​‌Ч​‌Ш​‌Щ​‌Ъ​‌Ы​‌Ь​‌Э​‌Ю​‌Я​‌а​‌б​‌в​‌г​‌д​‌е​‌ё​‌ж​‌з​‌и​‌й​‌к​‌л​‌м​‌н​‌о​‌п​‌р​‌с​‌т​‌у​‌ф​‌х​‌ц​‌ч​‌ш​‌щ​‌ъ​‌ы​‌ь​‌э​‌ю​‌я​‌Ă​‌Â​‌Ê​‌Ô​‌Ơ​‌Ư​‌ă​‌â​‌ê​‌ô​‌ơ​‌ư​‌1​‌2​‌3​‌4​‌5​‌6​‌7​‌8​‌9​‌0​‌‘​‌?​‌’​‌“​‌!​‌”​‌(​‌%​‌)​‌[​‌#​‌]​‌{​‌@​‌}​‌/​‌&amp;​‌&lt;​‌-​‌+​‌÷​‌×​‌=​‌&gt;​‌®​‌©​‌$​‌€​‌£​‌¥​‌¢​‌:​‌;​‌,​‌.​‌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3897650" y="1398750"/>
            <a:ext cx="18873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latin typeface="Luckiest Guy"/>
              <a:ea typeface="Luckiest Guy"/>
              <a:cs typeface="Luckiest Guy"/>
              <a:sym typeface="Luckiest Guy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latin typeface="Luckiest Guy"/>
                <a:ea typeface="Luckiest Guy"/>
                <a:cs typeface="Luckiest Guy"/>
                <a:sym typeface="Luckiest Guy"/>
              </a:rPr>
              <a:t>REgular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2958100" y="220760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Styles Used:</a:t>
            </a:r>
          </a:p>
        </p:txBody>
      </p:sp>
      <p:sp>
        <p:nvSpPr>
          <p:cNvPr id="608" name="Shape 608"/>
          <p:cNvSpPr txBox="1"/>
          <p:nvPr/>
        </p:nvSpPr>
        <p:spPr>
          <a:xfrm>
            <a:off x="3941900" y="3690300"/>
            <a:ext cx="45969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4800">
              <a:latin typeface="Luckiest Guy"/>
              <a:ea typeface="Luckiest Guy"/>
              <a:cs typeface="Luckiest Guy"/>
              <a:sym typeface="Luckiest Guy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    Regular  </a:t>
            </a: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       Bold</a:t>
            </a:r>
          </a:p>
        </p:txBody>
      </p:sp>
      <p:sp>
        <p:nvSpPr>
          <p:cNvPr id="609" name="Shape 609"/>
          <p:cNvSpPr txBox="1"/>
          <p:nvPr/>
        </p:nvSpPr>
        <p:spPr>
          <a:xfrm>
            <a:off x="3042300" y="446970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</a:rPr>
              <a:t>Styles Used: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GAME LOGO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6325" y="1616575"/>
            <a:ext cx="6373799" cy="1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Main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21" name="Shape 6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500" y="0"/>
            <a:ext cx="288500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Shape 6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850" y="4367699"/>
            <a:ext cx="564200" cy="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Shape 6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9500" y="-15467"/>
            <a:ext cx="2885000" cy="515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Shape 6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9500" y="0"/>
            <a:ext cx="2885006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Shape 6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500" y="-15467"/>
            <a:ext cx="2885000" cy="5158968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Main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631" name="Shape 631"/>
          <p:cNvCxnSpPr>
            <a:endCxn id="632" idx="1"/>
          </p:cNvCxnSpPr>
          <p:nvPr/>
        </p:nvCxnSpPr>
        <p:spPr>
          <a:xfrm>
            <a:off x="5709600" y="353625"/>
            <a:ext cx="914100" cy="247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32" name="Shape 632"/>
          <p:cNvSpPr txBox="1"/>
          <p:nvPr/>
        </p:nvSpPr>
        <p:spPr>
          <a:xfrm>
            <a:off x="6623700" y="427575"/>
            <a:ext cx="2520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Wallet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23px, </a:t>
            </a:r>
            <a:r>
              <a:rPr lang="en" sz="600">
                <a:solidFill>
                  <a:srgbClr val="FF00FF"/>
                </a:solidFill>
              </a:rPr>
              <a:t>fff9e9</a:t>
            </a:r>
            <a:r>
              <a:rPr lang="en" sz="600">
                <a:solidFill>
                  <a:srgbClr val="FF00FF"/>
                </a:solidFill>
              </a:rPr>
              <a:t>.</a:t>
            </a:r>
          </a:p>
        </p:txBody>
      </p:sp>
      <p:cxnSp>
        <p:nvCxnSpPr>
          <p:cNvPr id="633" name="Shape 633"/>
          <p:cNvCxnSpPr>
            <a:endCxn id="634" idx="3"/>
          </p:cNvCxnSpPr>
          <p:nvPr/>
        </p:nvCxnSpPr>
        <p:spPr>
          <a:xfrm rot="10800000">
            <a:off x="2753650" y="4913100"/>
            <a:ext cx="843600" cy="150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34" name="Shape 634"/>
          <p:cNvSpPr txBox="1"/>
          <p:nvPr/>
        </p:nvSpPr>
        <p:spPr>
          <a:xfrm>
            <a:off x="1088650" y="4682700"/>
            <a:ext cx="1665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Privacy Policy Warning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</a:t>
            </a:r>
            <a:r>
              <a:rPr lang="en" sz="600">
                <a:solidFill>
                  <a:srgbClr val="FF00FF"/>
                </a:solidFill>
              </a:rPr>
              <a:t>Regular</a:t>
            </a:r>
            <a:r>
              <a:rPr lang="en" sz="600">
                <a:solidFill>
                  <a:srgbClr val="FF00FF"/>
                </a:solidFill>
              </a:rPr>
              <a:t>, 22px, #ffffff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Please make a Link to Zynga Privacy Policy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800">
              <a:solidFill>
                <a:srgbClr val="FF00FF"/>
              </a:solidFill>
            </a:endParaRPr>
          </a:p>
        </p:txBody>
      </p:sp>
      <p:sp>
        <p:nvSpPr>
          <p:cNvPr id="635" name="Shape 635"/>
          <p:cNvSpPr txBox="1"/>
          <p:nvPr/>
        </p:nvSpPr>
        <p:spPr>
          <a:xfrm>
            <a:off x="6662300" y="1061625"/>
            <a:ext cx="2520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Score: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Text: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25px, #fff9e9.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3px,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size 3px, #000000.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Number: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Font: Luckiest Guy, 90px, #f8c238.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Stroke: 3px, #9b6040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FF00FF"/>
              </a:solidFill>
            </a:endParaRPr>
          </a:p>
        </p:txBody>
      </p:sp>
      <p:cxnSp>
        <p:nvCxnSpPr>
          <p:cNvPr id="636" name="Shape 636"/>
          <p:cNvCxnSpPr/>
          <p:nvPr/>
        </p:nvCxnSpPr>
        <p:spPr>
          <a:xfrm>
            <a:off x="5008525" y="830650"/>
            <a:ext cx="1603500" cy="453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637" name="Shape 637"/>
          <p:cNvCxnSpPr/>
          <p:nvPr/>
        </p:nvCxnSpPr>
        <p:spPr>
          <a:xfrm rot="10800000">
            <a:off x="2560200" y="3296581"/>
            <a:ext cx="700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38" name="Shape 638"/>
          <p:cNvSpPr txBox="1"/>
          <p:nvPr/>
        </p:nvSpPr>
        <p:spPr>
          <a:xfrm>
            <a:off x="1088650" y="2902850"/>
            <a:ext cx="1497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Button: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5px, size 6px, #000000.</a:t>
            </a:r>
          </a:p>
        </p:txBody>
      </p:sp>
      <p:pic>
        <p:nvPicPr>
          <p:cNvPr id="639" name="Shape 6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7850" y="4367699"/>
            <a:ext cx="564200" cy="52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Shape 6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Shape 645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Game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46" name="Shape 6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8" name="Shape 648"/>
          <p:cNvCxnSpPr/>
          <p:nvPr/>
        </p:nvCxnSpPr>
        <p:spPr>
          <a:xfrm rot="10800000">
            <a:off x="2560200" y="235600"/>
            <a:ext cx="700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49" name="Shape 649"/>
          <p:cNvSpPr txBox="1"/>
          <p:nvPr/>
        </p:nvSpPr>
        <p:spPr>
          <a:xfrm>
            <a:off x="1088650" y="487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Button(Pause):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5px, size 6px, #000000.</a:t>
            </a:r>
          </a:p>
        </p:txBody>
      </p:sp>
      <p:cxnSp>
        <p:nvCxnSpPr>
          <p:cNvPr id="650" name="Shape 650"/>
          <p:cNvCxnSpPr>
            <a:endCxn id="651" idx="1"/>
          </p:cNvCxnSpPr>
          <p:nvPr/>
        </p:nvCxnSpPr>
        <p:spPr>
          <a:xfrm>
            <a:off x="5709600" y="353625"/>
            <a:ext cx="914100" cy="247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651" name="Shape 651"/>
          <p:cNvSpPr txBox="1"/>
          <p:nvPr/>
        </p:nvSpPr>
        <p:spPr>
          <a:xfrm>
            <a:off x="6623700" y="427575"/>
            <a:ext cx="2520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Wallet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23px, fff9e9.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6466900" y="958175"/>
            <a:ext cx="2520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Score: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Luckiest Guy, 90px, #f8c238.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Stroke: 3px, #</a:t>
            </a:r>
            <a:r>
              <a:rPr lang="en" sz="600">
                <a:solidFill>
                  <a:srgbClr val="FF00FF"/>
                </a:solidFill>
              </a:rPr>
              <a:t>106464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>
              <a:solidFill>
                <a:srgbClr val="FF00FF"/>
              </a:solidFill>
            </a:endParaRPr>
          </a:p>
        </p:txBody>
      </p:sp>
      <p:cxnSp>
        <p:nvCxnSpPr>
          <p:cNvPr id="653" name="Shape 653"/>
          <p:cNvCxnSpPr>
            <a:endCxn id="652" idx="1"/>
          </p:cNvCxnSpPr>
          <p:nvPr/>
        </p:nvCxnSpPr>
        <p:spPr>
          <a:xfrm>
            <a:off x="4863400" y="399725"/>
            <a:ext cx="1603500" cy="731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/>
        </p:nvSpPr>
        <p:spPr>
          <a:xfrm>
            <a:off x="41875" y="0"/>
            <a:ext cx="28353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Results Screen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59" name="Shape 6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2575" y="0"/>
            <a:ext cx="2835301" cy="5137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Shape 6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0150" y="4367699"/>
            <a:ext cx="564200" cy="52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Shape 6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2575" y="0"/>
            <a:ext cx="2904275" cy="517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Game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67" name="Shape 6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525" y="527613"/>
            <a:ext cx="838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Shape 6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6025" y="527613"/>
            <a:ext cx="838200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Shape 669"/>
          <p:cNvSpPr txBox="1"/>
          <p:nvPr/>
        </p:nvSpPr>
        <p:spPr>
          <a:xfrm>
            <a:off x="99950" y="7569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670" name="Shape 670"/>
          <p:cNvSpPr txBox="1"/>
          <p:nvPr/>
        </p:nvSpPr>
        <p:spPr>
          <a:xfrm>
            <a:off x="99950" y="209747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Pause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99950" y="33982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 CTA:</a:t>
            </a:r>
          </a:p>
        </p:txBody>
      </p:sp>
      <p:pic>
        <p:nvPicPr>
          <p:cNvPr id="672" name="Shape 6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025" y="1908063"/>
            <a:ext cx="838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Shape 6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0525" y="1908050"/>
            <a:ext cx="838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Shape 6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1038" y="3290962"/>
            <a:ext cx="917169" cy="8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Shape 6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95236" y="3288514"/>
            <a:ext cx="9197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2789475" y="4469450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Inactive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5671775" y="4469450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Active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Main Page buttons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683" name="Shape 6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2475" y="2848000"/>
            <a:ext cx="762450" cy="7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Shape 6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2475" y="1769803"/>
            <a:ext cx="762450" cy="72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0700" y="2845541"/>
            <a:ext cx="762450" cy="72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0700" y="1769803"/>
            <a:ext cx="762450" cy="72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5113" y="593737"/>
            <a:ext cx="917169" cy="86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2036" y="591289"/>
            <a:ext cx="919775" cy="8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6725" y="295987"/>
            <a:ext cx="1320865" cy="7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1775" y="298013"/>
            <a:ext cx="1320875" cy="712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938913" y="2668713"/>
            <a:ext cx="800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98113" y="2668713"/>
            <a:ext cx="800100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Shape 693"/>
          <p:cNvSpPr txBox="1"/>
          <p:nvPr/>
        </p:nvSpPr>
        <p:spPr>
          <a:xfrm>
            <a:off x="99950" y="7796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Play:</a:t>
            </a:r>
          </a:p>
        </p:txBody>
      </p:sp>
      <p:sp>
        <p:nvSpPr>
          <p:cNvPr id="694" name="Shape 694"/>
          <p:cNvSpPr txBox="1"/>
          <p:nvPr/>
        </p:nvSpPr>
        <p:spPr>
          <a:xfrm>
            <a:off x="99950" y="1884950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Share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695" name="Shape 695"/>
          <p:cNvSpPr txBox="1"/>
          <p:nvPr/>
        </p:nvSpPr>
        <p:spPr>
          <a:xfrm>
            <a:off x="99950" y="2960700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Daily Drip:</a:t>
            </a:r>
          </a:p>
        </p:txBody>
      </p:sp>
      <p:sp>
        <p:nvSpPr>
          <p:cNvPr id="696" name="Shape 696"/>
          <p:cNvSpPr txBox="1"/>
          <p:nvPr/>
        </p:nvSpPr>
        <p:spPr>
          <a:xfrm>
            <a:off x="4144638" y="427200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Play (GO):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4470600" y="1871013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Bikini Shop: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4470600" y="2777350"/>
            <a:ext cx="11055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Leaderboard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pic>
        <p:nvPicPr>
          <p:cNvPr id="699" name="Shape 69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38925" y="1769788"/>
            <a:ext cx="800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Shape 70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798113" y="1769800"/>
            <a:ext cx="800100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Shape 70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75575" y="1811213"/>
            <a:ext cx="726800" cy="6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Shape 702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34775" y="1811213"/>
            <a:ext cx="726800" cy="6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Censored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450" y="1528900"/>
            <a:ext cx="1383068" cy="23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2602" y="1528900"/>
            <a:ext cx="1394498" cy="2286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Daily reward</a:t>
            </a:r>
            <a:r>
              <a:rPr lang="en" sz="1200">
                <a:solidFill>
                  <a:srgbClr val="666666"/>
                </a:solidFill>
              </a:rPr>
              <a:t>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09" name="Shape 7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Shape 7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644" y="0"/>
            <a:ext cx="297071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Shape 7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Shape 7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Shape 7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Shape 7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Shape 7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Shape 7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Shape 721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Daily reward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22" name="Shape 7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Shape 7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6644" y="0"/>
            <a:ext cx="297071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Shape 7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Shape 7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Shape 7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Shape 7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9" name="Shape 729"/>
          <p:cNvCxnSpPr/>
          <p:nvPr/>
        </p:nvCxnSpPr>
        <p:spPr>
          <a:xfrm rot="10800000">
            <a:off x="2181175" y="1267525"/>
            <a:ext cx="1206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730" name="Shape 730"/>
          <p:cNvCxnSpPr/>
          <p:nvPr/>
        </p:nvCxnSpPr>
        <p:spPr>
          <a:xfrm rot="10800000">
            <a:off x="2712600" y="2931350"/>
            <a:ext cx="700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731" name="Shape 731"/>
          <p:cNvCxnSpPr/>
          <p:nvPr/>
        </p:nvCxnSpPr>
        <p:spPr>
          <a:xfrm>
            <a:off x="5766900" y="434450"/>
            <a:ext cx="666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32" name="Shape 732"/>
          <p:cNvSpPr txBox="1"/>
          <p:nvPr/>
        </p:nvSpPr>
        <p:spPr>
          <a:xfrm>
            <a:off x="1241050" y="270062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Days: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</a:t>
            </a:r>
            <a:r>
              <a:rPr lang="en" sz="600">
                <a:solidFill>
                  <a:srgbClr val="FF00FF"/>
                </a:solidFill>
              </a:rPr>
              <a:t>Luckiest</a:t>
            </a:r>
            <a:r>
              <a:rPr lang="en" sz="600">
                <a:solidFill>
                  <a:srgbClr val="FF00FF"/>
                </a:solidFill>
              </a:rPr>
              <a:t> Guy, 50px, #f8c238.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Stroke: 3px, #</a:t>
            </a:r>
            <a:r>
              <a:rPr lang="en" sz="600">
                <a:solidFill>
                  <a:srgbClr val="FF00FF"/>
                </a:solidFill>
              </a:rPr>
              <a:t>9b6040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1241050" y="365462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Body text and numbers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50px, #ffff9e9.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cxnSp>
        <p:nvCxnSpPr>
          <p:cNvPr id="734" name="Shape 734"/>
          <p:cNvCxnSpPr/>
          <p:nvPr/>
        </p:nvCxnSpPr>
        <p:spPr>
          <a:xfrm rot="10800000">
            <a:off x="2816025" y="3827875"/>
            <a:ext cx="14454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35" name="Shape 735"/>
          <p:cNvSpPr txBox="1"/>
          <p:nvPr/>
        </p:nvSpPr>
        <p:spPr>
          <a:xfrm>
            <a:off x="1241050" y="109427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Opacity 50%,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#14768a</a:t>
            </a:r>
            <a:r>
              <a:rPr lang="en" sz="600">
                <a:solidFill>
                  <a:srgbClr val="FF00FF"/>
                </a:solidFill>
              </a:rPr>
              <a:t>. </a:t>
            </a:r>
          </a:p>
        </p:txBody>
      </p:sp>
      <p:sp>
        <p:nvSpPr>
          <p:cNvPr id="736" name="Shape 736"/>
          <p:cNvSpPr txBox="1"/>
          <p:nvPr/>
        </p:nvSpPr>
        <p:spPr>
          <a:xfrm>
            <a:off x="6536950" y="2612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Multiply, opacity 100%</a:t>
            </a:r>
            <a:r>
              <a:rPr lang="en" sz="600">
                <a:solidFill>
                  <a:srgbClr val="FF00FF"/>
                </a:solidFill>
              </a:rPr>
              <a:t>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#495c62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/>
        </p:nvSpPr>
        <p:spPr>
          <a:xfrm>
            <a:off x="41875" y="0"/>
            <a:ext cx="282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Daily reward animation reference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513" y="1008800"/>
            <a:ext cx="1790700" cy="3185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Shape 7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91750" y="1010665"/>
            <a:ext cx="1790700" cy="31813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Shape 744"/>
          <p:cNvCxnSpPr/>
          <p:nvPr/>
        </p:nvCxnSpPr>
        <p:spPr>
          <a:xfrm>
            <a:off x="1910113" y="2497600"/>
            <a:ext cx="1230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id="745" name="Shape 7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37588" y="2123608"/>
            <a:ext cx="1293500" cy="2075392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Shape 746"/>
          <p:cNvSpPr txBox="1"/>
          <p:nvPr/>
        </p:nvSpPr>
        <p:spPr>
          <a:xfrm>
            <a:off x="1986313" y="25425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Animation reference</a:t>
            </a:r>
            <a:r>
              <a:rPr lang="en" sz="600">
                <a:solidFill>
                  <a:srgbClr val="FF00FF"/>
                </a:solidFill>
              </a:rPr>
              <a:t> 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2966788" y="4382400"/>
            <a:ext cx="2148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Collect coins:</a:t>
            </a:r>
          </a:p>
          <a:p>
            <a:pPr lvl="0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After you click okay, coins fall down from sky,Light burst out from center of the screen, revealing the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rewards you got. Stars shining around your gift.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5295300" y="4347925"/>
            <a:ext cx="21483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Unlock Spirit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After you click okay, </a:t>
            </a:r>
            <a:r>
              <a:rPr lang="en" sz="700">
                <a:solidFill>
                  <a:srgbClr val="FF00FF"/>
                </a:solidFill>
              </a:rPr>
              <a:t>word ‘Congrats’ appear on top of screen, </a:t>
            </a:r>
            <a:r>
              <a:rPr lang="en" sz="700">
                <a:solidFill>
                  <a:srgbClr val="FF00FF"/>
                </a:solidFill>
              </a:rPr>
              <a:t>light burst out from center of the screen, revealing the Sp</a:t>
            </a:r>
            <a:r>
              <a:rPr lang="en" sz="700">
                <a:solidFill>
                  <a:srgbClr val="FF00FF"/>
                </a:solidFill>
              </a:rPr>
              <a:t>rite</a:t>
            </a:r>
            <a:r>
              <a:rPr lang="en" sz="700">
                <a:solidFill>
                  <a:srgbClr val="FF00FF"/>
                </a:solidFill>
              </a:rPr>
              <a:t> you just unlocked.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Stars shining around your sprite.</a:t>
            </a:r>
          </a:p>
        </p:txBody>
      </p:sp>
      <p:cxnSp>
        <p:nvCxnSpPr>
          <p:cNvPr id="749" name="Shape 749"/>
          <p:cNvCxnSpPr/>
          <p:nvPr/>
        </p:nvCxnSpPr>
        <p:spPr>
          <a:xfrm flipH="1" rot="10800000">
            <a:off x="4405100" y="330675"/>
            <a:ext cx="459600" cy="6609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50" name="Shape 750"/>
          <p:cNvSpPr txBox="1"/>
          <p:nvPr/>
        </p:nvSpPr>
        <p:spPr>
          <a:xfrm>
            <a:off x="6870500" y="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Congrats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Outer glow: size 95px, </a:t>
            </a:r>
            <a:r>
              <a:rPr lang="en" sz="600">
                <a:solidFill>
                  <a:srgbClr val="FF00FF"/>
                </a:solidFill>
              </a:rPr>
              <a:t>#</a:t>
            </a:r>
            <a:r>
              <a:rPr lang="en" sz="600">
                <a:solidFill>
                  <a:srgbClr val="FF00FF"/>
                </a:solidFill>
              </a:rPr>
              <a:t>02c0d1</a:t>
            </a:r>
          </a:p>
        </p:txBody>
      </p:sp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2373" y="1017624"/>
            <a:ext cx="1790700" cy="3181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>
            <a:stCxn id="751" idx="0"/>
          </p:cNvCxnSpPr>
          <p:nvPr/>
        </p:nvCxnSpPr>
        <p:spPr>
          <a:xfrm rot="10800000">
            <a:off x="6008623" y="405324"/>
            <a:ext cx="299100" cy="612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id="753" name="Shape 7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81363" y="809137"/>
            <a:ext cx="1605954" cy="12044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4" name="Shape 754"/>
          <p:cNvCxnSpPr/>
          <p:nvPr/>
        </p:nvCxnSpPr>
        <p:spPr>
          <a:xfrm flipH="1" rot="10800000">
            <a:off x="6580798" y="388274"/>
            <a:ext cx="410400" cy="885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55" name="Shape 755"/>
          <p:cNvSpPr txBox="1"/>
          <p:nvPr/>
        </p:nvSpPr>
        <p:spPr>
          <a:xfrm>
            <a:off x="4864700" y="4177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Multiply, opacity 40%,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#495c62.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Daily reward</a:t>
            </a:r>
            <a:r>
              <a:rPr lang="en" sz="1200">
                <a:solidFill>
                  <a:srgbClr val="666666"/>
                </a:solidFill>
              </a:rPr>
              <a:t> buttons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61" name="Shape 7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6123" y="1948524"/>
            <a:ext cx="1320875" cy="72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Shape 7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1073" y="1982213"/>
            <a:ext cx="1320875" cy="723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Shape 7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2825" y="778325"/>
            <a:ext cx="6477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Shape 7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3650" y="778325"/>
            <a:ext cx="6381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Shape 7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2561" y="1851448"/>
            <a:ext cx="1287125" cy="9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Shape 766"/>
          <p:cNvSpPr txBox="1"/>
          <p:nvPr/>
        </p:nvSpPr>
        <p:spPr>
          <a:xfrm>
            <a:off x="99950" y="8298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Close:</a:t>
            </a:r>
          </a:p>
        </p:txBody>
      </p:sp>
      <p:sp>
        <p:nvSpPr>
          <p:cNvPr id="767" name="Shape 767"/>
          <p:cNvSpPr txBox="1"/>
          <p:nvPr/>
        </p:nvSpPr>
        <p:spPr>
          <a:xfrm>
            <a:off x="99950" y="2042688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Okay: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Shape 7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1883" y="-25962"/>
            <a:ext cx="290245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Shape 773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Sprites</a:t>
            </a:r>
            <a:r>
              <a:rPr lang="en" sz="1200">
                <a:solidFill>
                  <a:srgbClr val="666666"/>
                </a:solidFill>
              </a:rPr>
              <a:t>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cxnSp>
        <p:nvCxnSpPr>
          <p:cNvPr id="774" name="Shape 774"/>
          <p:cNvCxnSpPr/>
          <p:nvPr/>
        </p:nvCxnSpPr>
        <p:spPr>
          <a:xfrm>
            <a:off x="4548825" y="434450"/>
            <a:ext cx="666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75" name="Shape 775"/>
          <p:cNvSpPr txBox="1"/>
          <p:nvPr/>
        </p:nvSpPr>
        <p:spPr>
          <a:xfrm>
            <a:off x="5318875" y="2612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Multiply, opacity 100%,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#495c62</a:t>
            </a:r>
          </a:p>
        </p:txBody>
      </p:sp>
      <p:sp>
        <p:nvSpPr>
          <p:cNvPr id="776" name="Shape 776"/>
          <p:cNvSpPr txBox="1"/>
          <p:nvPr/>
        </p:nvSpPr>
        <p:spPr>
          <a:xfrm>
            <a:off x="5620475" y="32696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Number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50px, #ffff9e9.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cxnSp>
        <p:nvCxnSpPr>
          <p:cNvPr id="777" name="Shape 777"/>
          <p:cNvCxnSpPr/>
          <p:nvPr/>
        </p:nvCxnSpPr>
        <p:spPr>
          <a:xfrm>
            <a:off x="3896425" y="3477350"/>
            <a:ext cx="1575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778" name="Shape 778"/>
          <p:cNvCxnSpPr/>
          <p:nvPr/>
        </p:nvCxnSpPr>
        <p:spPr>
          <a:xfrm rot="10800000">
            <a:off x="1471475" y="4058475"/>
            <a:ext cx="11811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79" name="Shape 779"/>
          <p:cNvSpPr txBox="1"/>
          <p:nvPr/>
        </p:nvSpPr>
        <p:spPr>
          <a:xfrm>
            <a:off x="0" y="3711975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CTA</a:t>
            </a:r>
            <a:r>
              <a:rPr lang="en" sz="800">
                <a:solidFill>
                  <a:srgbClr val="FF00FF"/>
                </a:solidFill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Luckiest Guy, 60px, </a:t>
            </a:r>
            <a:r>
              <a:rPr lang="en" sz="600">
                <a:solidFill>
                  <a:srgbClr val="FF00FF"/>
                </a:solidFill>
              </a:rPr>
              <a:t>#ffff9e9.</a:t>
            </a:r>
          </a:p>
          <a:p>
            <a:pPr lv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Stroke: 5px, #</a:t>
            </a:r>
            <a:r>
              <a:rPr lang="en" sz="600">
                <a:solidFill>
                  <a:srgbClr val="FF00FF"/>
                </a:solidFill>
              </a:rPr>
              <a:t>148796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83333"/>
              <a:buFont typeface="Arial"/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pic>
        <p:nvPicPr>
          <p:cNvPr id="780" name="Shape 7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7779" y="918601"/>
            <a:ext cx="1732101" cy="30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Shape 7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9599" y="918601"/>
            <a:ext cx="1760275" cy="31398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    12345 2x" id="782" name="Shape 782"/>
          <p:cNvPicPr preferRelativeResize="0"/>
          <p:nvPr/>
        </p:nvPicPr>
        <p:blipFill rotWithShape="1">
          <a:blip r:embed="rId6">
            <a:alphaModFix/>
          </a:blip>
          <a:srcRect b="18128" l="38655" r="16927" t="37067"/>
          <a:stretch/>
        </p:blipFill>
        <p:spPr>
          <a:xfrm>
            <a:off x="20175" y="1025500"/>
            <a:ext cx="2227424" cy="168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Bikini Shop Buying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788" name="Shape 7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3375" y="65450"/>
            <a:ext cx="2041250" cy="153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Shape 7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6760" y="1017624"/>
            <a:ext cx="1790700" cy="3181378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Shape 790"/>
          <p:cNvSpPr txBox="1"/>
          <p:nvPr/>
        </p:nvSpPr>
        <p:spPr>
          <a:xfrm>
            <a:off x="2174825" y="4230350"/>
            <a:ext cx="19746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Buying</a:t>
            </a:r>
            <a:r>
              <a:rPr lang="en" sz="800">
                <a:solidFill>
                  <a:srgbClr val="FF00FF"/>
                </a:solidFill>
              </a:rPr>
              <a:t> Character Anim </a:t>
            </a:r>
            <a:r>
              <a:rPr b="1" lang="en" sz="600">
                <a:solidFill>
                  <a:srgbClr val="FF00FF"/>
                </a:solidFill>
              </a:rPr>
              <a:t>(reference shown)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Upon BUY </a:t>
            </a:r>
            <a:r>
              <a:rPr lang="en" sz="700">
                <a:solidFill>
                  <a:srgbClr val="FF00FF"/>
                </a:solidFill>
              </a:rPr>
              <a:t>word ‘Congrats’ appear on top of screen, light burst out from center of the screen, revealing the character you just unlocked. Stars shining around your sprite.</a:t>
            </a:r>
          </a:p>
        </p:txBody>
      </p:sp>
      <p:sp>
        <p:nvSpPr>
          <p:cNvPr id="791" name="Shape 791"/>
          <p:cNvSpPr txBox="1"/>
          <p:nvPr/>
        </p:nvSpPr>
        <p:spPr>
          <a:xfrm>
            <a:off x="2827538" y="396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Multiply, opacity 40%,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#495c62</a:t>
            </a:r>
          </a:p>
        </p:txBody>
      </p:sp>
      <p:cxnSp>
        <p:nvCxnSpPr>
          <p:cNvPr id="792" name="Shape 792"/>
          <p:cNvCxnSpPr/>
          <p:nvPr/>
        </p:nvCxnSpPr>
        <p:spPr>
          <a:xfrm rot="10800000">
            <a:off x="3356035" y="405324"/>
            <a:ext cx="299100" cy="612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793" name="Shape 793"/>
          <p:cNvSpPr txBox="1"/>
          <p:nvPr/>
        </p:nvSpPr>
        <p:spPr>
          <a:xfrm>
            <a:off x="4579938" y="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Congrats: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Outer glow: size 95px, #02c0d1</a:t>
            </a:r>
          </a:p>
        </p:txBody>
      </p:sp>
      <p:cxnSp>
        <p:nvCxnSpPr>
          <p:cNvPr id="794" name="Shape 794"/>
          <p:cNvCxnSpPr/>
          <p:nvPr/>
        </p:nvCxnSpPr>
        <p:spPr>
          <a:xfrm flipH="1" rot="10800000">
            <a:off x="4290235" y="388274"/>
            <a:ext cx="410400" cy="8853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id="795" name="Shape 7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25" y="998125"/>
            <a:ext cx="1790700" cy="31732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Shape 796"/>
          <p:cNvCxnSpPr/>
          <p:nvPr/>
        </p:nvCxnSpPr>
        <p:spPr>
          <a:xfrm>
            <a:off x="1294150" y="3457925"/>
            <a:ext cx="972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797" name="Shape 797"/>
          <p:cNvCxnSpPr>
            <a:stCxn id="789" idx="3"/>
            <a:endCxn id="798" idx="1"/>
          </p:cNvCxnSpPr>
          <p:nvPr/>
        </p:nvCxnSpPr>
        <p:spPr>
          <a:xfrm>
            <a:off x="4057460" y="2608313"/>
            <a:ext cx="838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798" name="Shape 7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725" y="1017625"/>
            <a:ext cx="1766371" cy="3181376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Shape 799"/>
          <p:cNvSpPr txBox="1"/>
          <p:nvPr/>
        </p:nvSpPr>
        <p:spPr>
          <a:xfrm>
            <a:off x="4895650" y="4257800"/>
            <a:ext cx="21999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Automatically transition player back to Bikini Shop. New character unlocked is now available to select. Default should remain on last character played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Shape 804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Sprites Page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805" name="Shape 8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989" y="2851896"/>
            <a:ext cx="983825" cy="51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Shape 8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688" y="2849737"/>
            <a:ext cx="983825" cy="5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Shape 807"/>
          <p:cNvSpPr txBox="1"/>
          <p:nvPr/>
        </p:nvSpPr>
        <p:spPr>
          <a:xfrm>
            <a:off x="2564300" y="46398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Inactive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6085525" y="46398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Active</a:t>
            </a:r>
          </a:p>
        </p:txBody>
      </p:sp>
      <p:pic>
        <p:nvPicPr>
          <p:cNvPr id="809" name="Shape 8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550" y="3881830"/>
            <a:ext cx="2100700" cy="5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Shape 8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3550" y="3882810"/>
            <a:ext cx="2100700" cy="55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Shape 8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0050" y="1759175"/>
            <a:ext cx="647700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Shape 8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5813" y="1759175"/>
            <a:ext cx="638175" cy="638175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Shape 813"/>
          <p:cNvSpPr txBox="1"/>
          <p:nvPr/>
        </p:nvSpPr>
        <p:spPr>
          <a:xfrm>
            <a:off x="99950" y="1868963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Close: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99950" y="2875388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Play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99950" y="38818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Long CTA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  <p:pic>
        <p:nvPicPr>
          <p:cNvPr id="816" name="Shape 8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43763" y="752475"/>
            <a:ext cx="337650" cy="47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Shape 8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25100" y="752473"/>
            <a:ext cx="337625" cy="472096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Shape 818"/>
          <p:cNvSpPr txBox="1"/>
          <p:nvPr/>
        </p:nvSpPr>
        <p:spPr>
          <a:xfrm>
            <a:off x="125925" y="778425"/>
            <a:ext cx="8592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Arrow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Bikini Shop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824" name="Shape 8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100" y="152400"/>
            <a:ext cx="2719026" cy="4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Shape 8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476" y="152400"/>
            <a:ext cx="2686539" cy="4838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6" name="Shape 826"/>
          <p:cNvCxnSpPr/>
          <p:nvPr/>
        </p:nvCxnSpPr>
        <p:spPr>
          <a:xfrm>
            <a:off x="7338250" y="2515600"/>
            <a:ext cx="3624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7" name="Shape 827"/>
          <p:cNvSpPr txBox="1"/>
          <p:nvPr/>
        </p:nvSpPr>
        <p:spPr>
          <a:xfrm>
            <a:off x="7700650" y="2331250"/>
            <a:ext cx="13539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Locked Popup (pops up only when user picks a locked character)</a:t>
            </a:r>
          </a:p>
        </p:txBody>
      </p:sp>
      <p:cxnSp>
        <p:nvCxnSpPr>
          <p:cNvPr id="828" name="Shape 828"/>
          <p:cNvCxnSpPr/>
          <p:nvPr/>
        </p:nvCxnSpPr>
        <p:spPr>
          <a:xfrm rot="10800000">
            <a:off x="1432500" y="2054575"/>
            <a:ext cx="592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9" name="Shape 829"/>
          <p:cNvSpPr txBox="1"/>
          <p:nvPr/>
        </p:nvSpPr>
        <p:spPr>
          <a:xfrm>
            <a:off x="801325" y="1807575"/>
            <a:ext cx="10293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00FF"/>
                </a:solidFill>
              </a:rPr>
              <a:t>Currently Selected</a:t>
            </a:r>
          </a:p>
        </p:txBody>
      </p:sp>
      <p:cxnSp>
        <p:nvCxnSpPr>
          <p:cNvPr id="830" name="Shape 830"/>
          <p:cNvCxnSpPr/>
          <p:nvPr/>
        </p:nvCxnSpPr>
        <p:spPr>
          <a:xfrm>
            <a:off x="7115050" y="3794425"/>
            <a:ext cx="585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1" name="Shape 831"/>
          <p:cNvSpPr txBox="1"/>
          <p:nvPr/>
        </p:nvSpPr>
        <p:spPr>
          <a:xfrm>
            <a:off x="7700650" y="3610075"/>
            <a:ext cx="3161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Locked View</a:t>
            </a:r>
          </a:p>
        </p:txBody>
      </p:sp>
      <p:cxnSp>
        <p:nvCxnSpPr>
          <p:cNvPr id="832" name="Shape 832"/>
          <p:cNvCxnSpPr/>
          <p:nvPr/>
        </p:nvCxnSpPr>
        <p:spPr>
          <a:xfrm>
            <a:off x="6346650" y="1593525"/>
            <a:ext cx="1353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3" name="Shape 833"/>
          <p:cNvSpPr txBox="1"/>
          <p:nvPr/>
        </p:nvSpPr>
        <p:spPr>
          <a:xfrm>
            <a:off x="7700650" y="1409175"/>
            <a:ext cx="3161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000">
                <a:solidFill>
                  <a:srgbClr val="FF00FF"/>
                </a:solidFill>
              </a:rPr>
              <a:t>Character unl</a:t>
            </a:r>
            <a:r>
              <a:rPr lang="en" sz="1000">
                <a:solidFill>
                  <a:srgbClr val="FF00FF"/>
                </a:solidFill>
              </a:rPr>
              <a:t>ocked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000">
                <a:solidFill>
                  <a:srgbClr val="FF00FF"/>
                </a:solidFill>
              </a:rPr>
              <a:t>View and is selectable</a:t>
            </a:r>
          </a:p>
        </p:txBody>
      </p:sp>
      <p:cxnSp>
        <p:nvCxnSpPr>
          <p:cNvPr id="834" name="Shape 834"/>
          <p:cNvCxnSpPr/>
          <p:nvPr/>
        </p:nvCxnSpPr>
        <p:spPr>
          <a:xfrm>
            <a:off x="6763775" y="2702225"/>
            <a:ext cx="936900" cy="2910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5" name="Shape 835"/>
          <p:cNvSpPr txBox="1"/>
          <p:nvPr/>
        </p:nvSpPr>
        <p:spPr>
          <a:xfrm>
            <a:off x="7700650" y="2808750"/>
            <a:ext cx="31614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CTA takes user to Bikini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Shop</a:t>
            </a:r>
          </a:p>
        </p:txBody>
      </p:sp>
      <p:cxnSp>
        <p:nvCxnSpPr>
          <p:cNvPr id="836" name="Shape 836"/>
          <p:cNvCxnSpPr/>
          <p:nvPr/>
        </p:nvCxnSpPr>
        <p:spPr>
          <a:xfrm>
            <a:off x="6884525" y="4480475"/>
            <a:ext cx="816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7" name="Shape 837"/>
          <p:cNvSpPr txBox="1"/>
          <p:nvPr/>
        </p:nvSpPr>
        <p:spPr>
          <a:xfrm>
            <a:off x="7700650" y="4296125"/>
            <a:ext cx="1258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Transitions player to gameboard with selected character</a:t>
            </a:r>
          </a:p>
        </p:txBody>
      </p:sp>
      <p:cxnSp>
        <p:nvCxnSpPr>
          <p:cNvPr id="838" name="Shape 838"/>
          <p:cNvCxnSpPr/>
          <p:nvPr/>
        </p:nvCxnSpPr>
        <p:spPr>
          <a:xfrm>
            <a:off x="5757525" y="4705550"/>
            <a:ext cx="1943100" cy="2535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39" name="Shape 839"/>
          <p:cNvSpPr txBox="1"/>
          <p:nvPr/>
        </p:nvSpPr>
        <p:spPr>
          <a:xfrm>
            <a:off x="7700650" y="4774800"/>
            <a:ext cx="1258500" cy="3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Transitions player to Bikini Shop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Shape 8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Shape 845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Leaderboard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846" name="Shape 8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Shape 8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Shape 8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Shape 853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UI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Leaderboard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Shape 8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6114" y="0"/>
            <a:ext cx="2891773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6" name="Shape 856"/>
          <p:cNvCxnSpPr/>
          <p:nvPr/>
        </p:nvCxnSpPr>
        <p:spPr>
          <a:xfrm>
            <a:off x="5766900" y="434450"/>
            <a:ext cx="6669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857" name="Shape 857"/>
          <p:cNvSpPr txBox="1"/>
          <p:nvPr/>
        </p:nvSpPr>
        <p:spPr>
          <a:xfrm>
            <a:off x="6536950" y="2612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Darken layer: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Multiply, opacity 100%,</a:t>
            </a:r>
            <a:r>
              <a:rPr lang="en" sz="800">
                <a:solidFill>
                  <a:srgbClr val="FF00FF"/>
                </a:solidFill>
              </a:rPr>
              <a:t> </a:t>
            </a:r>
            <a:r>
              <a:rPr lang="en" sz="600">
                <a:solidFill>
                  <a:srgbClr val="FF00FF"/>
                </a:solidFill>
              </a:rPr>
              <a:t>#495c62</a:t>
            </a:r>
          </a:p>
        </p:txBody>
      </p:sp>
      <p:cxnSp>
        <p:nvCxnSpPr>
          <p:cNvPr id="858" name="Shape 858"/>
          <p:cNvCxnSpPr/>
          <p:nvPr/>
        </p:nvCxnSpPr>
        <p:spPr>
          <a:xfrm rot="10800000">
            <a:off x="2718375" y="3850825"/>
            <a:ext cx="1158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859" name="Shape 859"/>
          <p:cNvSpPr txBox="1"/>
          <p:nvPr/>
        </p:nvSpPr>
        <p:spPr>
          <a:xfrm>
            <a:off x="1246800" y="36201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Ranks: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Luckiest Guy, 65px, #f8c238.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Stroke: 3px, #9b6040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6996475" y="364315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Names: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Open Sans Bold, 60px, #ffff9e9.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cxnSp>
        <p:nvCxnSpPr>
          <p:cNvPr id="861" name="Shape 861"/>
          <p:cNvCxnSpPr/>
          <p:nvPr/>
        </p:nvCxnSpPr>
        <p:spPr>
          <a:xfrm>
            <a:off x="5272425" y="3850900"/>
            <a:ext cx="1575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cxnSp>
        <p:nvCxnSpPr>
          <p:cNvPr id="862" name="Shape 862"/>
          <p:cNvCxnSpPr/>
          <p:nvPr/>
        </p:nvCxnSpPr>
        <p:spPr>
          <a:xfrm rot="10800000">
            <a:off x="2488550" y="2465800"/>
            <a:ext cx="9726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863" name="Shape 863"/>
          <p:cNvSpPr txBox="1"/>
          <p:nvPr/>
        </p:nvSpPr>
        <p:spPr>
          <a:xfrm>
            <a:off x="1246800" y="2267050"/>
            <a:ext cx="16794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Badge: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Shows up at the left side for leaders.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  <p:cxnSp>
        <p:nvCxnSpPr>
          <p:cNvPr id="864" name="Shape 864"/>
          <p:cNvCxnSpPr/>
          <p:nvPr/>
        </p:nvCxnSpPr>
        <p:spPr>
          <a:xfrm rot="10800000">
            <a:off x="2636625" y="1119525"/>
            <a:ext cx="11580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sp>
        <p:nvSpPr>
          <p:cNvPr id="865" name="Shape 865"/>
          <p:cNvSpPr txBox="1"/>
          <p:nvPr/>
        </p:nvSpPr>
        <p:spPr>
          <a:xfrm>
            <a:off x="1221075" y="888800"/>
            <a:ext cx="1497300" cy="3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Subtitle: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Font: Luckiest Guy, 50px, #f8c238.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Stroke: 3px, #9b6040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600">
                <a:solidFill>
                  <a:srgbClr val="FF00FF"/>
                </a:solidFill>
              </a:rPr>
              <a:t>Drop Shadow: Multiply, 32%, distance 4px, size 5px, #000000.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CCCC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3472525" y="497961"/>
            <a:ext cx="2048100" cy="2351700"/>
          </a:xfrm>
          <a:prstGeom prst="rect">
            <a:avLst/>
          </a:prstGeom>
          <a:solidFill>
            <a:srgbClr val="00FFE7">
              <a:alpha val="6423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1" name="Shape 91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Dimensions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895390" y="481823"/>
            <a:ext cx="1271547" cy="23518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472510" y="488525"/>
            <a:ext cx="2047979" cy="2295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5">
            <a:alphaModFix amt="58000"/>
          </a:blip>
          <a:stretch>
            <a:fillRect/>
          </a:stretch>
        </p:blipFill>
        <p:spPr>
          <a:xfrm>
            <a:off x="3471114" y="481064"/>
            <a:ext cx="1946705" cy="21717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/>
          <p:nvPr/>
        </p:nvSpPr>
        <p:spPr>
          <a:xfrm>
            <a:off x="3472525" y="492200"/>
            <a:ext cx="2048100" cy="2351700"/>
          </a:xfrm>
          <a:prstGeom prst="rect">
            <a:avLst/>
          </a:prstGeom>
          <a:noFill/>
          <a:ln cap="flat" cmpd="sng" w="9525">
            <a:solidFill>
              <a:srgbClr val="666666"/>
            </a:solidFill>
            <a:prstDash val="dash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6" name="Shape 96"/>
          <p:cNvSpPr txBox="1"/>
          <p:nvPr/>
        </p:nvSpPr>
        <p:spPr>
          <a:xfrm>
            <a:off x="3858250" y="3007975"/>
            <a:ext cx="1407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Width: 93 px</a:t>
            </a:r>
          </a:p>
        </p:txBody>
      </p:sp>
      <p:sp>
        <p:nvSpPr>
          <p:cNvPr id="97" name="Shape 97"/>
          <p:cNvSpPr txBox="1"/>
          <p:nvPr/>
        </p:nvSpPr>
        <p:spPr>
          <a:xfrm>
            <a:off x="5764750" y="1469500"/>
            <a:ext cx="11931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Height: 107 </a:t>
            </a: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px</a:t>
            </a:r>
          </a:p>
        </p:txBody>
      </p:sp>
      <p:sp>
        <p:nvSpPr>
          <p:cNvPr id="98" name="Shape 98"/>
          <p:cNvSpPr/>
          <p:nvPr/>
        </p:nvSpPr>
        <p:spPr>
          <a:xfrm rot="-5400000">
            <a:off x="4457825" y="1975435"/>
            <a:ext cx="135000" cy="2005800"/>
          </a:xfrm>
          <a:prstGeom prst="leftBracket">
            <a:avLst>
              <a:gd fmla="val 742889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 rot="10800000">
            <a:off x="5629750" y="503348"/>
            <a:ext cx="135000" cy="2346300"/>
          </a:xfrm>
          <a:prstGeom prst="leftBracket">
            <a:avLst>
              <a:gd fmla="val 869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 txBox="1"/>
          <p:nvPr/>
        </p:nvSpPr>
        <p:spPr>
          <a:xfrm>
            <a:off x="1606650" y="3331289"/>
            <a:ext cx="6031500" cy="18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Flat front and back </a:t>
            </a: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Equal head size &amp; face proportion</a:t>
            </a: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Equal leg &amp; arm lengths</a:t>
            </a: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0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Hex values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in red: multiply over grayscale legs &amp; arms in spritesheets</a:t>
            </a:r>
          </a:p>
          <a:p>
            <a:pPr indent="-2921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Proportion exceptions: marked with </a:t>
            </a:r>
            <a:r>
              <a:rPr lang="en" sz="1000">
                <a:solidFill>
                  <a:srgbClr val="9900FF"/>
                </a:solidFill>
                <a:latin typeface="Roboto"/>
                <a:ea typeface="Roboto"/>
                <a:cs typeface="Roboto"/>
                <a:sym typeface="Roboto"/>
              </a:rPr>
              <a:t>purple stars</a:t>
            </a:r>
          </a:p>
          <a:p>
            <a: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Proportion could be changed when a certain part of body significantly stands out</a:t>
            </a:r>
          </a:p>
          <a:p>
            <a:pPr indent="-2921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 not exceed the widest(stretched arm) &amp; highest(top of head) points</a:t>
            </a:r>
          </a:p>
          <a:p>
            <a:pPr indent="-2921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 not change heights of head and body</a:t>
            </a:r>
          </a:p>
          <a:p>
            <a:pPr indent="-2921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Width can be adjusted depending on characteristics </a:t>
            </a:r>
          </a:p>
          <a:p>
            <a:pPr indent="-29210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Please check the psd file to see progress &amp; layers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</a:p>
        </p:txBody>
      </p:sp>
      <p:cxnSp>
        <p:nvCxnSpPr>
          <p:cNvPr id="101" name="Shape 101"/>
          <p:cNvCxnSpPr/>
          <p:nvPr/>
        </p:nvCxnSpPr>
        <p:spPr>
          <a:xfrm rot="10800000">
            <a:off x="2557225" y="2387125"/>
            <a:ext cx="1325700" cy="139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2" name="Shape 102"/>
          <p:cNvCxnSpPr/>
          <p:nvPr/>
        </p:nvCxnSpPr>
        <p:spPr>
          <a:xfrm flipH="1">
            <a:off x="2598425" y="1668050"/>
            <a:ext cx="924000" cy="38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3" name="Shape 103"/>
          <p:cNvSpPr txBox="1"/>
          <p:nvPr/>
        </p:nvSpPr>
        <p:spPr>
          <a:xfrm>
            <a:off x="1648450" y="2017375"/>
            <a:ext cx="14073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Hex values</a:t>
            </a:r>
          </a:p>
        </p:txBody>
      </p:sp>
      <p:cxnSp>
        <p:nvCxnSpPr>
          <p:cNvPr id="104" name="Shape 104"/>
          <p:cNvCxnSpPr/>
          <p:nvPr/>
        </p:nvCxnSpPr>
        <p:spPr>
          <a:xfrm rot="10800000">
            <a:off x="2920425" y="1137525"/>
            <a:ext cx="105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5" name="Shape 105"/>
          <p:cNvSpPr txBox="1"/>
          <p:nvPr/>
        </p:nvSpPr>
        <p:spPr>
          <a:xfrm>
            <a:off x="1648450" y="950575"/>
            <a:ext cx="14073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Replaceable part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Shape 8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50" y="1262376"/>
            <a:ext cx="1589212" cy="2825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Shape 8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50" y="1258608"/>
            <a:ext cx="1589204" cy="2833289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Shape 872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Menu &amp; UI</a:t>
            </a:r>
          </a:p>
        </p:txBody>
      </p:sp>
      <p:sp>
        <p:nvSpPr>
          <p:cNvPr id="873" name="Shape 873"/>
          <p:cNvSpPr txBox="1"/>
          <p:nvPr/>
        </p:nvSpPr>
        <p:spPr>
          <a:xfrm>
            <a:off x="305043" y="842483"/>
            <a:ext cx="1223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Game Landing Screen</a:t>
            </a:r>
          </a:p>
        </p:txBody>
      </p:sp>
      <p:sp>
        <p:nvSpPr>
          <p:cNvPr id="874" name="Shape 874"/>
          <p:cNvSpPr txBox="1"/>
          <p:nvPr/>
        </p:nvSpPr>
        <p:spPr>
          <a:xfrm>
            <a:off x="2143097" y="842483"/>
            <a:ext cx="1223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Shop</a:t>
            </a:r>
          </a:p>
        </p:txBody>
      </p:sp>
      <p:sp>
        <p:nvSpPr>
          <p:cNvPr id="875" name="Shape 875"/>
          <p:cNvSpPr txBox="1"/>
          <p:nvPr/>
        </p:nvSpPr>
        <p:spPr>
          <a:xfrm>
            <a:off x="5889124" y="842483"/>
            <a:ext cx="1223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Share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2647" y="1262417"/>
            <a:ext cx="1589182" cy="282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Shape 8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7980" y="1261925"/>
            <a:ext cx="1589192" cy="2826656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Shape 878"/>
          <p:cNvSpPr txBox="1"/>
          <p:nvPr/>
        </p:nvSpPr>
        <p:spPr>
          <a:xfrm>
            <a:off x="4012650" y="842483"/>
            <a:ext cx="1223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Leaderboard</a:t>
            </a:r>
          </a:p>
        </p:txBody>
      </p:sp>
      <p:pic>
        <p:nvPicPr>
          <p:cNvPr id="879" name="Shape 8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8249" y="3670702"/>
            <a:ext cx="308001" cy="289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Shape 8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1185" y="1247199"/>
            <a:ext cx="1589204" cy="28622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Shape 88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7016" y="1270828"/>
            <a:ext cx="1574217" cy="28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Shape 8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758" y="1267753"/>
            <a:ext cx="1574217" cy="28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Shape 8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2971" y="2473898"/>
            <a:ext cx="1589204" cy="467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Shape 8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7825" y="1278312"/>
            <a:ext cx="1574226" cy="2800063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Shape 885"/>
          <p:cNvSpPr txBox="1"/>
          <p:nvPr/>
        </p:nvSpPr>
        <p:spPr>
          <a:xfrm>
            <a:off x="7698724" y="842483"/>
            <a:ext cx="12231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800"/>
              <a:t>Daily Rewards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" name="Shape 8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7297" y="462400"/>
            <a:ext cx="1903484" cy="3398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Shape 8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298" y="462400"/>
            <a:ext cx="1903527" cy="33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Shape 8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7450" y="462401"/>
            <a:ext cx="1903475" cy="338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Shape 8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55125" y="462400"/>
            <a:ext cx="1887899" cy="3420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Shape 8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7450" y="462401"/>
            <a:ext cx="1903475" cy="338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Shape 8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2400" y="462412"/>
            <a:ext cx="1887870" cy="336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Shape 8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43496" y="462407"/>
            <a:ext cx="1903517" cy="338573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Shape 897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Game Flow </a:t>
            </a:r>
          </a:p>
        </p:txBody>
      </p:sp>
      <p:sp>
        <p:nvSpPr>
          <p:cNvPr id="898" name="Shape 898"/>
          <p:cNvSpPr txBox="1"/>
          <p:nvPr/>
        </p:nvSpPr>
        <p:spPr>
          <a:xfrm>
            <a:off x="912427" y="3827860"/>
            <a:ext cx="1887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Game Landing Screen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3551337" y="3827860"/>
            <a:ext cx="1887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Game Play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6255128" y="3827860"/>
            <a:ext cx="18879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Results Screen</a:t>
            </a:r>
          </a:p>
        </p:txBody>
      </p:sp>
      <p:cxnSp>
        <p:nvCxnSpPr>
          <p:cNvPr id="901" name="Shape 901"/>
          <p:cNvCxnSpPr>
            <a:stCxn id="895" idx="3"/>
            <a:endCxn id="896" idx="1"/>
          </p:cNvCxnSpPr>
          <p:nvPr/>
        </p:nvCxnSpPr>
        <p:spPr>
          <a:xfrm>
            <a:off x="2800270" y="2145135"/>
            <a:ext cx="743100" cy="10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2" name="Shape 902"/>
          <p:cNvSpPr txBox="1"/>
          <p:nvPr/>
        </p:nvSpPr>
        <p:spPr>
          <a:xfrm>
            <a:off x="2843605" y="1680213"/>
            <a:ext cx="611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Player hits play</a:t>
            </a:r>
          </a:p>
        </p:txBody>
      </p:sp>
      <p:cxnSp>
        <p:nvCxnSpPr>
          <p:cNvPr id="903" name="Shape 903"/>
          <p:cNvCxnSpPr/>
          <p:nvPr/>
        </p:nvCxnSpPr>
        <p:spPr>
          <a:xfrm>
            <a:off x="5498172" y="2145136"/>
            <a:ext cx="698100" cy="102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04" name="Shape 904"/>
          <p:cNvSpPr txBox="1"/>
          <p:nvPr/>
        </p:nvSpPr>
        <p:spPr>
          <a:xfrm>
            <a:off x="5541506" y="1680213"/>
            <a:ext cx="6114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Player turn ends</a:t>
            </a:r>
          </a:p>
        </p:txBody>
      </p:sp>
      <p:pic>
        <p:nvPicPr>
          <p:cNvPr id="905" name="Shape 90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47">
            <a:off x="4855772" y="2977649"/>
            <a:ext cx="723296" cy="1268303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4667160" y="4273346"/>
            <a:ext cx="12399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One tap to jump (short)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Double tap to long jump</a:t>
            </a:r>
          </a:p>
        </p:txBody>
      </p:sp>
      <p:cxnSp>
        <p:nvCxnSpPr>
          <p:cNvPr id="907" name="Shape 907"/>
          <p:cNvCxnSpPr>
            <a:endCxn id="899" idx="2"/>
          </p:cNvCxnSpPr>
          <p:nvPr/>
        </p:nvCxnSpPr>
        <p:spPr>
          <a:xfrm flipH="1">
            <a:off x="4495287" y="2543860"/>
            <a:ext cx="2724600" cy="1702200"/>
          </a:xfrm>
          <a:prstGeom prst="bentConnector4">
            <a:avLst>
              <a:gd fmla="val 215" name="adj1"/>
              <a:gd fmla="val 145128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id="908" name="Shape 90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12425" y="462400"/>
            <a:ext cx="1887874" cy="3365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Shape 90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77750" y="3317216"/>
            <a:ext cx="348075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Shape 9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534600" y="3383066"/>
            <a:ext cx="348075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Shape 9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12425" y="462400"/>
            <a:ext cx="1887900" cy="337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Shape 9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372518">
            <a:off x="2128564" y="2130978"/>
            <a:ext cx="980025" cy="1718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Shape 9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242" y="1044140"/>
            <a:ext cx="1478727" cy="2640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Shape 9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65243" y="1044141"/>
            <a:ext cx="1478757" cy="2629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Shape 9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400" y="1051199"/>
            <a:ext cx="1478749" cy="26332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0" name="Shape 920"/>
          <p:cNvGrpSpPr/>
          <p:nvPr/>
        </p:nvGrpSpPr>
        <p:grpSpPr>
          <a:xfrm>
            <a:off x="7665412" y="1039172"/>
            <a:ext cx="1478738" cy="2657334"/>
            <a:chOff x="6247297" y="462400"/>
            <a:chExt cx="1903628" cy="3420873"/>
          </a:xfrm>
        </p:grpSpPr>
        <p:pic>
          <p:nvPicPr>
            <p:cNvPr id="921" name="Shape 9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247297" y="462400"/>
              <a:ext cx="1903484" cy="33987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2" name="Shape 9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47298" y="462400"/>
              <a:ext cx="1903527" cy="3384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3" name="Shape 9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47450" y="462401"/>
              <a:ext cx="1903475" cy="3389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4" name="Shape 9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55125" y="462400"/>
              <a:ext cx="1887899" cy="342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5" name="Shape 9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534600" y="3383066"/>
              <a:ext cx="348075" cy="3269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6" name="Shape 9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5400" y="1052047"/>
            <a:ext cx="1478749" cy="2632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Shape 9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20818" y="1044150"/>
            <a:ext cx="1466595" cy="2614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Shape 9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564789" y="1044146"/>
            <a:ext cx="1478751" cy="2630231"/>
          </a:xfrm>
          <a:prstGeom prst="rect">
            <a:avLst/>
          </a:prstGeom>
          <a:noFill/>
          <a:ln>
            <a:noFill/>
          </a:ln>
        </p:spPr>
      </p:pic>
      <p:sp>
        <p:nvSpPr>
          <p:cNvPr id="929" name="Shape 92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Game Flow w/ Daily Rewards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520839" y="36586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Game Landing Screen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5570881" y="36586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Game Play</a:t>
            </a:r>
          </a:p>
        </p:txBody>
      </p:sp>
      <p:sp>
        <p:nvSpPr>
          <p:cNvPr id="932" name="Shape 932"/>
          <p:cNvSpPr txBox="1"/>
          <p:nvPr/>
        </p:nvSpPr>
        <p:spPr>
          <a:xfrm>
            <a:off x="7671325" y="36586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Results Screen</a:t>
            </a:r>
          </a:p>
        </p:txBody>
      </p:sp>
      <p:pic>
        <p:nvPicPr>
          <p:cNvPr id="933" name="Shape 9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372527">
            <a:off x="4465597" y="2340387"/>
            <a:ext cx="761335" cy="1335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4" name="Shape 934"/>
          <p:cNvCxnSpPr>
            <a:stCxn id="927" idx="3"/>
            <a:endCxn id="928" idx="1"/>
          </p:cNvCxnSpPr>
          <p:nvPr/>
        </p:nvCxnSpPr>
        <p:spPr>
          <a:xfrm>
            <a:off x="4987413" y="2351385"/>
            <a:ext cx="577500" cy="78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5" name="Shape 935"/>
          <p:cNvSpPr txBox="1"/>
          <p:nvPr/>
        </p:nvSpPr>
        <p:spPr>
          <a:xfrm>
            <a:off x="5021078" y="1889490"/>
            <a:ext cx="474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Player hits play</a:t>
            </a:r>
          </a:p>
        </p:txBody>
      </p:sp>
      <p:cxnSp>
        <p:nvCxnSpPr>
          <p:cNvPr id="936" name="Shape 936"/>
          <p:cNvCxnSpPr/>
          <p:nvPr/>
        </p:nvCxnSpPr>
        <p:spPr>
          <a:xfrm>
            <a:off x="7083283" y="2351384"/>
            <a:ext cx="542400" cy="81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37" name="Shape 937"/>
          <p:cNvSpPr txBox="1"/>
          <p:nvPr/>
        </p:nvSpPr>
        <p:spPr>
          <a:xfrm>
            <a:off x="7116947" y="1889490"/>
            <a:ext cx="4746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700">
                <a:solidFill>
                  <a:srgbClr val="FF00FF"/>
                </a:solidFill>
              </a:rPr>
              <a:t>Player turn ends</a:t>
            </a:r>
          </a:p>
        </p:txBody>
      </p:sp>
      <p:pic>
        <p:nvPicPr>
          <p:cNvPr id="938" name="Shape 9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48">
            <a:off x="6584233" y="2998126"/>
            <a:ext cx="561894" cy="985289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Shape 939"/>
          <p:cNvSpPr txBox="1"/>
          <p:nvPr/>
        </p:nvSpPr>
        <p:spPr>
          <a:xfrm>
            <a:off x="6437710" y="4004697"/>
            <a:ext cx="963000" cy="3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One tap to jump (short)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 sz="800">
                <a:solidFill>
                  <a:srgbClr val="FF00FF"/>
                </a:solidFill>
              </a:rPr>
              <a:t>Double tap to long jump</a:t>
            </a:r>
          </a:p>
        </p:txBody>
      </p:sp>
      <p:pic>
        <p:nvPicPr>
          <p:cNvPr id="940" name="Shape 9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0" y="1044140"/>
            <a:ext cx="1469895" cy="261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Shape 9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45922" y="1045671"/>
            <a:ext cx="1469896" cy="26114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Shape 942"/>
          <p:cNvCxnSpPr/>
          <p:nvPr/>
        </p:nvCxnSpPr>
        <p:spPr>
          <a:xfrm>
            <a:off x="1433617" y="2351398"/>
            <a:ext cx="3123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43" name="Shape 9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337350">
            <a:off x="1084847" y="2149637"/>
            <a:ext cx="761335" cy="13350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4" name="Shape 944"/>
          <p:cNvCxnSpPr>
            <a:stCxn id="941" idx="3"/>
            <a:endCxn id="927" idx="1"/>
          </p:cNvCxnSpPr>
          <p:nvPr/>
        </p:nvCxnSpPr>
        <p:spPr>
          <a:xfrm>
            <a:off x="3215818" y="2351374"/>
            <a:ext cx="305100" cy="0"/>
          </a:xfrm>
          <a:prstGeom prst="straightConnector1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5" name="Shape 945"/>
          <p:cNvSpPr txBox="1"/>
          <p:nvPr/>
        </p:nvSpPr>
        <p:spPr>
          <a:xfrm>
            <a:off x="1589" y="36586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Daily Rewards</a:t>
            </a:r>
          </a:p>
        </p:txBody>
      </p:sp>
      <p:sp>
        <p:nvSpPr>
          <p:cNvPr id="946" name="Shape 946"/>
          <p:cNvSpPr txBox="1"/>
          <p:nvPr/>
        </p:nvSpPr>
        <p:spPr>
          <a:xfrm>
            <a:off x="1761201" y="36586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Daily Rewards (accept)</a:t>
            </a:r>
          </a:p>
        </p:txBody>
      </p:sp>
      <p:pic>
        <p:nvPicPr>
          <p:cNvPr id="947" name="Shape 9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517275" y="1044150"/>
            <a:ext cx="1469152" cy="2619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Shape 9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4124" y="3254275"/>
            <a:ext cx="312300" cy="2933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Shape 949"/>
          <p:cNvCxnSpPr>
            <a:endCxn id="931" idx="2"/>
          </p:cNvCxnSpPr>
          <p:nvPr/>
        </p:nvCxnSpPr>
        <p:spPr>
          <a:xfrm flipH="1">
            <a:off x="6304231" y="2669219"/>
            <a:ext cx="2109000" cy="1314300"/>
          </a:xfrm>
          <a:prstGeom prst="bentConnector4">
            <a:avLst>
              <a:gd fmla="val 275" name="adj1"/>
              <a:gd fmla="val 169342" name="adj2"/>
            </a:avLst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oval"/>
            <a:tailEnd len="lg" w="lg" type="triangle"/>
          </a:ln>
        </p:spPr>
      </p:cxnSp>
      <p:pic>
        <p:nvPicPr>
          <p:cNvPr id="950" name="Shape 9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493900" y="1051200"/>
            <a:ext cx="1469900" cy="2628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Shape 95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372538">
            <a:off x="4463678" y="2342662"/>
            <a:ext cx="762663" cy="133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Shape 9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5" y="645977"/>
            <a:ext cx="1905885" cy="338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Shape 9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78" y="645989"/>
            <a:ext cx="1905855" cy="338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Shape 9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6537" y="645975"/>
            <a:ext cx="1905850" cy="338872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Shape 959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Share Flow</a:t>
            </a:r>
          </a:p>
        </p:txBody>
      </p:sp>
      <p:sp>
        <p:nvSpPr>
          <p:cNvPr id="960" name="Shape 960"/>
          <p:cNvSpPr txBox="1"/>
          <p:nvPr/>
        </p:nvSpPr>
        <p:spPr>
          <a:xfrm>
            <a:off x="394551" y="4030794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Game Landing Screen</a:t>
            </a:r>
          </a:p>
        </p:txBody>
      </p:sp>
      <p:pic>
        <p:nvPicPr>
          <p:cNvPr id="961" name="Shape 9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7074" y="646000"/>
            <a:ext cx="1905849" cy="338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Shape 9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37350">
            <a:off x="8731272" y="1332187"/>
            <a:ext cx="761335" cy="1335023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Shape 963"/>
          <p:cNvSpPr txBox="1"/>
          <p:nvPr/>
        </p:nvSpPr>
        <p:spPr>
          <a:xfrm>
            <a:off x="2842476" y="40308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Share Options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7266651" y="40308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Facebook Friend Selection</a:t>
            </a:r>
          </a:p>
        </p:txBody>
      </p:sp>
      <p:pic>
        <p:nvPicPr>
          <p:cNvPr id="965" name="Shape 9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37350">
            <a:off x="6165772" y="3223637"/>
            <a:ext cx="761335" cy="1335023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Shape 966"/>
          <p:cNvSpPr txBox="1"/>
          <p:nvPr/>
        </p:nvSpPr>
        <p:spPr>
          <a:xfrm>
            <a:off x="4996101" y="4030819"/>
            <a:ext cx="1466700" cy="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800">
                <a:solidFill>
                  <a:srgbClr val="666666"/>
                </a:solidFill>
              </a:rPr>
              <a:t>Custom Share</a:t>
            </a:r>
          </a:p>
        </p:txBody>
      </p:sp>
      <p:cxnSp>
        <p:nvCxnSpPr>
          <p:cNvPr id="967" name="Shape 967"/>
          <p:cNvCxnSpPr>
            <a:stCxn id="957" idx="3"/>
            <a:endCxn id="968" idx="1"/>
          </p:cNvCxnSpPr>
          <p:nvPr/>
        </p:nvCxnSpPr>
        <p:spPr>
          <a:xfrm>
            <a:off x="2080833" y="23383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69" name="Shape 969"/>
          <p:cNvCxnSpPr/>
          <p:nvPr/>
        </p:nvCxnSpPr>
        <p:spPr>
          <a:xfrm>
            <a:off x="4448933" y="23383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70" name="Shape 970"/>
          <p:cNvCxnSpPr/>
          <p:nvPr/>
        </p:nvCxnSpPr>
        <p:spPr>
          <a:xfrm>
            <a:off x="6682383" y="23383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971" name="Shape 9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050" y="638008"/>
            <a:ext cx="1905875" cy="3397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Shape 97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900" y="3534200"/>
            <a:ext cx="369375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Shape 97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6688" y="3534200"/>
            <a:ext cx="369375" cy="34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Shape 9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492775" y="652962"/>
            <a:ext cx="1887900" cy="337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Shape 9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02624" y="2099451"/>
            <a:ext cx="1905875" cy="560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Shape 9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37350">
            <a:off x="4008984" y="2144612"/>
            <a:ext cx="761335" cy="133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Shape 9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2700" y="652962"/>
            <a:ext cx="1887900" cy="3375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Shape 9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337350">
            <a:off x="1790197" y="3542437"/>
            <a:ext cx="761335" cy="1335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 txBox="1"/>
          <p:nvPr/>
        </p:nvSpPr>
        <p:spPr>
          <a:xfrm>
            <a:off x="2841425" y="2199050"/>
            <a:ext cx="37887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DEPRECATED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Spritesheet breakdown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900" y="2223575"/>
            <a:ext cx="62007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7490" y="1906013"/>
            <a:ext cx="88582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900" y="987275"/>
            <a:ext cx="6200775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00" y="1380300"/>
            <a:ext cx="1076325" cy="1990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>
            <a:off x="2182300" y="645575"/>
            <a:ext cx="0" cy="42759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6" name="Shape 116"/>
          <p:cNvSpPr txBox="1"/>
          <p:nvPr/>
        </p:nvSpPr>
        <p:spPr>
          <a:xfrm>
            <a:off x="2567500" y="3536075"/>
            <a:ext cx="61956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Leg/Arm spritesheet setting: </a:t>
            </a:r>
          </a:p>
          <a:p>
            <a:pPr indent="-29845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Scale 0.5</a:t>
            </a:r>
          </a:p>
          <a:p>
            <a:pPr indent="-29845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1024 x 1024</a:t>
            </a:r>
          </a:p>
          <a:p>
            <a:pPr indent="-298450" lvl="1" marL="914400" rtl="0"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○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None trim</a:t>
            </a: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Export head attached on body</a:t>
            </a: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Use arm/leg sprites for all bodies 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1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41875" y="0"/>
            <a:ext cx="26781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Asset Storage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Link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22" name="Shape 122"/>
          <p:cNvSpPr txBox="1"/>
          <p:nvPr/>
        </p:nvSpPr>
        <p:spPr>
          <a:xfrm>
            <a:off x="2058450" y="1162875"/>
            <a:ext cx="5027100" cy="310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Json Spreadsheet: display name, file name and hex value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https://docs.google.com/spreadsheets/d/1pkuDdwKRnd4O0wjpIKlsqKwcD1ZtrYAxPtWBm5tHryw/edit#gid=0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Spritesheet</a:t>
            </a:r>
          </a:p>
          <a:p>
            <a:pPr lvl="0" algn="ctr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https://drive.google.com/drive/folders/0BymUgcUWXfeuekpwMnFDV3ZNUXc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Png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https://drive.google.com/drive/folders/0BymUgcUWXfeuZlRxaXI1dFdYd28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algn="ctr">
              <a:spcBef>
                <a:spcPts val="0"/>
              </a:spcBef>
              <a:buNone/>
            </a:pPr>
            <a:r>
              <a:rPr b="1" lang="en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Psd</a:t>
            </a:r>
          </a:p>
          <a:p>
            <a:pPr lvl="0">
              <a:spcBef>
                <a:spcPts val="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https://drive.google.com/drive/folders/0BymUgcUWXfeuY0FETUVDOGk2Y2M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Design categories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63" y="1458098"/>
            <a:ext cx="901723" cy="16757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639952" y="3337799"/>
            <a:ext cx="10410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Political figure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6335950" y="3389850"/>
            <a:ext cx="1638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Halloween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(holiday)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4785" y="1488825"/>
            <a:ext cx="941625" cy="1698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68075" y="1453724"/>
            <a:ext cx="941625" cy="1733226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/>
        </p:nvSpPr>
        <p:spPr>
          <a:xfrm>
            <a:off x="3049175" y="3458076"/>
            <a:ext cx="1721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Primitive</a:t>
            </a:r>
          </a:p>
        </p:txBody>
      </p:sp>
      <p:pic>
        <p:nvPicPr>
          <p:cNvPr id="134" name="Shape 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62317" y="1458290"/>
            <a:ext cx="932626" cy="1724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7675" y="1497272"/>
            <a:ext cx="901700" cy="16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5461" y="1503075"/>
            <a:ext cx="883742" cy="1634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11523" y="1468693"/>
            <a:ext cx="890300" cy="1646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5838" y="1851000"/>
            <a:ext cx="962373" cy="169830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 txBox="1"/>
          <p:nvPr/>
        </p:nvSpPr>
        <p:spPr>
          <a:xfrm>
            <a:off x="41875" y="0"/>
            <a:ext cx="22887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9900FF"/>
                </a:solidFill>
              </a:rPr>
              <a:t>Figure Design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</a:rPr>
              <a:t>Design categories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144" name="Shape 144"/>
          <p:cNvSpPr txBox="1"/>
          <p:nvPr/>
        </p:nvSpPr>
        <p:spPr>
          <a:xfrm>
            <a:off x="2077088" y="4122151"/>
            <a:ext cx="1041000" cy="3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Occupation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163" y="1845435"/>
            <a:ext cx="914203" cy="166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3454" y="1845435"/>
            <a:ext cx="906254" cy="1717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6901" y="1845435"/>
            <a:ext cx="914203" cy="165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38298" y="1845435"/>
            <a:ext cx="898304" cy="16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7331452" y="4122149"/>
            <a:ext cx="10410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Celebrity</a:t>
            </a:r>
          </a:p>
        </p:txBody>
      </p:sp>
      <p:cxnSp>
        <p:nvCxnSpPr>
          <p:cNvPr id="150" name="Shape 150"/>
          <p:cNvCxnSpPr/>
          <p:nvPr/>
        </p:nvCxnSpPr>
        <p:spPr>
          <a:xfrm>
            <a:off x="1665400" y="1831148"/>
            <a:ext cx="7227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51" name="Shape 151"/>
          <p:cNvSpPr txBox="1"/>
          <p:nvPr/>
        </p:nvSpPr>
        <p:spPr>
          <a:xfrm>
            <a:off x="1577650" y="1037013"/>
            <a:ext cx="898200" cy="5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000">
                <a:solidFill>
                  <a:srgbClr val="9900FF"/>
                </a:solidFill>
              </a:rPr>
              <a:t>Do not exceed the highest point</a:t>
            </a:r>
          </a:p>
        </p:txBody>
      </p:sp>
      <p:pic>
        <p:nvPicPr>
          <p:cNvPr id="152" name="Shape 1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8725" y="1831150"/>
            <a:ext cx="906250" cy="1676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>
          <a:blip r:embed="rId9">
            <a:alphaModFix amt="51000"/>
          </a:blip>
          <a:stretch>
            <a:fillRect/>
          </a:stretch>
        </p:blipFill>
        <p:spPr>
          <a:xfrm>
            <a:off x="6417466" y="1868781"/>
            <a:ext cx="1471864" cy="169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10">
            <a:alphaModFix amt="31000"/>
          </a:blip>
          <a:srcRect b="26177" l="0" r="0" t="0"/>
          <a:stretch/>
        </p:blipFill>
        <p:spPr>
          <a:xfrm>
            <a:off x="6449975" y="1872301"/>
            <a:ext cx="1471875" cy="12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Shape 155"/>
          <p:cNvCxnSpPr/>
          <p:nvPr/>
        </p:nvCxnSpPr>
        <p:spPr>
          <a:xfrm>
            <a:off x="6402871" y="2248550"/>
            <a:ext cx="0" cy="1089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156" name="Shape 156"/>
          <p:cNvSpPr txBox="1"/>
          <p:nvPr/>
        </p:nvSpPr>
        <p:spPr>
          <a:xfrm>
            <a:off x="5977600" y="1558825"/>
            <a:ext cx="857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000">
                <a:solidFill>
                  <a:srgbClr val="9900FF"/>
                </a:solidFill>
              </a:rPr>
              <a:t>Do not exceed the widest point</a:t>
            </a:r>
          </a:p>
        </p:txBody>
      </p:sp>
      <p:sp>
        <p:nvSpPr>
          <p:cNvPr id="157" name="Shape 157"/>
          <p:cNvSpPr/>
          <p:nvPr/>
        </p:nvSpPr>
        <p:spPr>
          <a:xfrm>
            <a:off x="7004225" y="1254450"/>
            <a:ext cx="345600" cy="32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8078375" y="1254450"/>
            <a:ext cx="345600" cy="32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853950" y="708525"/>
            <a:ext cx="345600" cy="32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780475" y="1299825"/>
            <a:ext cx="345600" cy="32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2881200" y="1299825"/>
            <a:ext cx="345600" cy="328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2" name="Shape 16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89325" y="1861487"/>
            <a:ext cx="917350" cy="170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